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565" r:id="rId6"/>
    <p:sldId id="564" r:id="rId7"/>
    <p:sldId id="572" r:id="rId8"/>
    <p:sldId id="573" r:id="rId9"/>
    <p:sldId id="574" r:id="rId10"/>
    <p:sldId id="566" r:id="rId11"/>
    <p:sldId id="575" r:id="rId12"/>
    <p:sldId id="576" r:id="rId13"/>
    <p:sldId id="567" r:id="rId14"/>
    <p:sldId id="580" r:id="rId15"/>
    <p:sldId id="577" r:id="rId16"/>
    <p:sldId id="578" r:id="rId17"/>
    <p:sldId id="579" r:id="rId18"/>
    <p:sldId id="568" r:id="rId19"/>
    <p:sldId id="582" r:id="rId20"/>
    <p:sldId id="583" r:id="rId21"/>
    <p:sldId id="591" r:id="rId22"/>
    <p:sldId id="584" r:id="rId23"/>
    <p:sldId id="585" r:id="rId24"/>
    <p:sldId id="586" r:id="rId25"/>
    <p:sldId id="569" r:id="rId26"/>
    <p:sldId id="587" r:id="rId27"/>
    <p:sldId id="588" r:id="rId28"/>
    <p:sldId id="589" r:id="rId29"/>
    <p:sldId id="590" r:id="rId30"/>
    <p:sldId id="570" r:id="rId31"/>
    <p:sldId id="592" r:id="rId32"/>
    <p:sldId id="571" r:id="rId33"/>
    <p:sldId id="516" r:id="rId34"/>
  </p:sldIdLst>
  <p:sldSz cx="12192000" cy="6858000"/>
  <p:notesSz cx="10234613" cy="7104063"/>
  <p:embeddedFontLst>
    <p:embeddedFont>
      <p:font typeface="KoPub돋움체_Pro Medium" pitchFamily="2" charset="-127"/>
      <p:regular r:id="rId37"/>
    </p:embeddedFont>
    <p:embeddedFont>
      <p:font typeface="KoPubDotum_Pro Medium" pitchFamily="2" charset="-127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B2B2"/>
    <a:srgbClr val="AFABAB"/>
    <a:srgbClr val="FFFFFF"/>
    <a:srgbClr val="000000"/>
    <a:srgbClr val="2E75B6"/>
    <a:srgbClr val="E4E4E4"/>
    <a:srgbClr val="EE853E"/>
    <a:srgbClr val="EE5AD9"/>
    <a:srgbClr val="4472C4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7" autoAdjust="0"/>
    <p:restoredTop sz="89240" autoAdjust="0"/>
  </p:normalViewPr>
  <p:slideViewPr>
    <p:cSldViewPr snapToGrid="0" snapToObjects="1">
      <p:cViewPr varScale="1">
        <p:scale>
          <a:sx n="186" d="100"/>
          <a:sy n="186" d="100"/>
        </p:scale>
        <p:origin x="9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2021. 9. 29.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2021. 9. 29.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 dirty="0"/>
              <a:t>지금까지 </a:t>
            </a:r>
            <a:r>
              <a:rPr lang="en-US" altLang="ko-Kore-KR" dirty="0" err="1"/>
              <a:t>gpu</a:t>
            </a:r>
            <a:r>
              <a:rPr lang="ko-Kore-KR" altLang="en-US" dirty="0"/>
              <a:t>의 구조에 대한 설명이었고</a:t>
            </a:r>
            <a:r>
              <a:rPr lang="en-US" altLang="ko-Kore-KR" dirty="0"/>
              <a:t>, </a:t>
            </a:r>
            <a:r>
              <a:rPr lang="ko-Kore-KR" altLang="en-US" dirty="0"/>
              <a:t>이제  </a:t>
            </a:r>
            <a:r>
              <a:rPr lang="en-US" altLang="ko-Kore-KR" dirty="0"/>
              <a:t>data-parallel computing</a:t>
            </a:r>
            <a:r>
              <a:rPr lang="ko-Kore-KR" altLang="en-US" dirty="0"/>
              <a:t>과  </a:t>
            </a:r>
            <a:r>
              <a:rPr lang="en-US" altLang="ko-Kore-KR" dirty="0"/>
              <a:t>uniformly fine-grained data-parallel computing</a:t>
            </a:r>
            <a:r>
              <a:rPr lang="ko-Kore-KR" altLang="en-US" dirty="0"/>
              <a:t>에 대해 설명해드리겠습니다</a:t>
            </a:r>
            <a:r>
              <a:rPr lang="en-US" altLang="ko-Kore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666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이해를 </a:t>
            </a:r>
            <a:r>
              <a:rPr lang="ko-KR" altLang="en-US" dirty="0" err="1"/>
              <a:t>돕기위해</a:t>
            </a:r>
            <a:r>
              <a:rPr lang="ko-KR" altLang="en-US" dirty="0"/>
              <a:t> 간단한 예시를 들어 </a:t>
            </a:r>
            <a:r>
              <a:rPr lang="ko-KR" altLang="en-US" dirty="0" err="1"/>
              <a:t>설명드리겠습니다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723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 dirty="0"/>
              <a:t>다음은 앞의 예시를 그림으로 표현한것입니다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85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 parallel computing</a:t>
            </a:r>
            <a:r>
              <a:rPr lang="ko-KR" altLang="en-US" dirty="0"/>
              <a:t>도 많은 성능 향상을 가져오지만  </a:t>
            </a:r>
            <a:r>
              <a:rPr lang="en-US" altLang="ko-KR" dirty="0"/>
              <a:t>uniformly fine grained data parallel computing.  </a:t>
            </a:r>
            <a:r>
              <a:rPr lang="ko-KR" altLang="en-US" dirty="0"/>
              <a:t>이 </a:t>
            </a:r>
            <a:r>
              <a:rPr lang="ko-KR" altLang="en-US" dirty="0" err="1"/>
              <a:t>가능한경우</a:t>
            </a:r>
            <a:r>
              <a:rPr lang="ko-KR" altLang="en-US" dirty="0"/>
              <a:t> 더 높은 </a:t>
            </a:r>
            <a:r>
              <a:rPr lang="ko-KR" altLang="en-US" dirty="0" err="1"/>
              <a:t>서능</a:t>
            </a:r>
            <a:r>
              <a:rPr lang="ko-KR" altLang="en-US" dirty="0"/>
              <a:t> 향상을 기대할 </a:t>
            </a:r>
            <a:r>
              <a:rPr lang="ko-KR" altLang="en-US" dirty="0" err="1"/>
              <a:t>수있다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025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앞에서 풀었던 예제를 </a:t>
            </a:r>
            <a:r>
              <a:rPr lang="en-US" altLang="ko-KR" dirty="0"/>
              <a:t>uniformly fine-grained</a:t>
            </a:r>
            <a:r>
              <a:rPr lang="ko-KR" altLang="en-US" dirty="0"/>
              <a:t>방법으로 푸는 방법입니다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6817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 dirty="0"/>
              <a:t>지금까지 일반 </a:t>
            </a:r>
            <a:r>
              <a:rPr lang="en-US" altLang="ko-Kore-KR" dirty="0"/>
              <a:t>data parallel</a:t>
            </a:r>
            <a:r>
              <a:rPr lang="ko-Kore-KR" altLang="en-US" dirty="0"/>
              <a:t>과 </a:t>
            </a:r>
            <a:r>
              <a:rPr lang="en-US" altLang="ko-Kore-KR" dirty="0"/>
              <a:t>uniformly fine-grained data parallel</a:t>
            </a:r>
            <a:r>
              <a:rPr lang="ko-Kore-KR" altLang="en-US" dirty="0"/>
              <a:t>의 정의 및 차이점에 대해 설명드렸고 이제 실제 </a:t>
            </a:r>
            <a:r>
              <a:rPr lang="en-US" altLang="ko-Kore-KR" dirty="0"/>
              <a:t>k mean </a:t>
            </a:r>
            <a:r>
              <a:rPr lang="ko-Kore-KR" altLang="en-US" dirty="0"/>
              <a:t>과 </a:t>
            </a:r>
            <a:r>
              <a:rPr lang="en-US" altLang="ko-Kore-KR" dirty="0"/>
              <a:t>k mean regression clustering</a:t>
            </a:r>
            <a:r>
              <a:rPr lang="ko-Kore-KR" altLang="en-US" dirty="0"/>
              <a:t>에서 어떻게 사요오디는지 설며으리겠습니다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709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ko-KR" altLang="en-US" sz="1800" dirty="0">
                <a:latin typeface="KoPub돋움체_Pro Medium"/>
                <a:ea typeface="KoPub돋움체_Pro Medium"/>
              </a:rPr>
              <a:t>다음은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k mean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에서 일반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data parallel 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과정입니다</a:t>
            </a:r>
            <a:endParaRPr lang="en-US" altLang="ko-KR" sz="1800" dirty="0">
              <a:latin typeface="KoPub돋움체_Pro Medium"/>
              <a:ea typeface="KoPub돋움체_Pro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933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ko-KR" altLang="en-US" sz="1800" dirty="0">
                <a:latin typeface="KoPub돋움체_Pro Medium"/>
                <a:ea typeface="KoPub돋움체_Pro Medium"/>
              </a:rPr>
              <a:t>다음은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k mean 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을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uniformly fine 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하게 실행하는 방법</a:t>
            </a:r>
            <a:endParaRPr lang="en-US" altLang="ko-KR" sz="1800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sz="1800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sz="1800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ko-KR" altLang="en-US" sz="1800" dirty="0">
                <a:latin typeface="KoPub돋움체_Pro Medium"/>
                <a:ea typeface="KoPub돋움체_Pro Medium"/>
              </a:rPr>
              <a:t>메인 메모리 언급</a:t>
            </a:r>
            <a:endParaRPr lang="en-US" altLang="ko-KR" sz="1800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1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개 데이터의 모든 차원의 숫자들을 이용하여 거리를 구했다면</a:t>
            </a:r>
            <a:endParaRPr lang="en-US" altLang="ko-KR" sz="1800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ko-KR" altLang="en-US" sz="1800" dirty="0">
                <a:latin typeface="KoPub돋움체_Pro Medium"/>
                <a:ea typeface="KoPub돋움체_Pro Medium"/>
              </a:rPr>
              <a:t>각 </a:t>
            </a:r>
            <a:r>
              <a:rPr lang="ko-KR" altLang="en-US" sz="1800" dirty="0" err="1">
                <a:latin typeface="KoPub돋움체_Pro Medium"/>
                <a:ea typeface="KoPub돋움체_Pro Medium"/>
              </a:rPr>
              <a:t>차원별로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거기를 구하여 합하도록 변경</a:t>
            </a:r>
            <a:endParaRPr lang="en-US" altLang="ko-KR" sz="1800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 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그림에서 스레드가 </a:t>
            </a:r>
            <a:r>
              <a:rPr lang="ko-KR" altLang="en-US" sz="1800" dirty="0" err="1">
                <a:latin typeface="KoPub돋움체_Pro Medium"/>
                <a:ea typeface="KoPub돋움체_Pro Medium"/>
              </a:rPr>
              <a:t>하는일을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명시할 필요 있음</a:t>
            </a:r>
            <a:endParaRPr lang="en-US" altLang="ko-KR" sz="1800" dirty="0">
              <a:latin typeface="KoPub돋움체_Pro Medium"/>
              <a:ea typeface="KoPub돋움체_Pro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2850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ko-KR" altLang="en-US" sz="1800" dirty="0">
                <a:latin typeface="KoPub돋움체_Pro Medium"/>
                <a:ea typeface="KoPub돋움체_Pro Medium"/>
              </a:rPr>
              <a:t>좀더 직관적인 이해를 위해 그림으로 표현</a:t>
            </a:r>
            <a:endParaRPr lang="en-US" altLang="ko-KR" sz="1800" dirty="0">
              <a:latin typeface="KoPub돋움체_Pro Medium"/>
              <a:ea typeface="KoPub돋움체_Pro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820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Different data blocks are treated as “distributed datasets”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48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655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Different data blocks are treated as “distributed datasets”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48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ko-KR" altLang="en-US" sz="1800" dirty="0">
                <a:latin typeface="KoPub돋움체_Pro Medium"/>
                <a:ea typeface="KoPub돋움체_Pro Medium"/>
              </a:rPr>
              <a:t>메인 메모리 언급</a:t>
            </a:r>
            <a:endParaRPr lang="en-US" altLang="ko-KR" sz="1800" dirty="0">
              <a:latin typeface="KoPub돋움체_Pro Medium"/>
              <a:ea typeface="KoPub돋움체_Pro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568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rc</a:t>
            </a:r>
            <a:r>
              <a:rPr lang="en-US" altLang="ko-KR" dirty="0"/>
              <a:t> </a:t>
            </a:r>
            <a:r>
              <a:rPr lang="ko-KR" altLang="en-US" dirty="0"/>
              <a:t>에 대한 설명입니다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832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550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 mean cluster</a:t>
            </a:r>
            <a:r>
              <a:rPr lang="ko-KR" altLang="en-US" dirty="0"/>
              <a:t>에서는 </a:t>
            </a:r>
            <a:r>
              <a:rPr lang="en-US" altLang="ko-KR" dirty="0"/>
              <a:t>steo2</a:t>
            </a:r>
            <a:r>
              <a:rPr lang="ko-KR" altLang="en-US" dirty="0"/>
              <a:t>가 단순 점의 평균이기에 </a:t>
            </a:r>
            <a:r>
              <a:rPr lang="en-US" altLang="ko-KR" dirty="0" err="1"/>
              <a:t>cpu</a:t>
            </a:r>
            <a:r>
              <a:rPr lang="ko-KR" altLang="en-US" dirty="0"/>
              <a:t>에서 처리했으니 여기서는 </a:t>
            </a:r>
            <a:r>
              <a:rPr lang="en-US" altLang="ko-KR" dirty="0"/>
              <a:t>regression </a:t>
            </a:r>
            <a:r>
              <a:rPr lang="ko-KR" altLang="en-US" dirty="0"/>
              <a:t>계산해야 하기 때문에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에서 처리하였다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390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912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76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720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862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96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먼저 이 챕터의 전반적인 내용에 대해 </a:t>
            </a:r>
            <a:r>
              <a:rPr lang="ko-KR" altLang="en-US" sz="1200" dirty="0" err="1"/>
              <a:t>설명드리겠습니다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82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36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 dirty="0"/>
              <a:t>다음으로 </a:t>
            </a:r>
            <a:r>
              <a:rPr lang="en-US" altLang="ko-Kore-KR" dirty="0" err="1"/>
              <a:t>cpu</a:t>
            </a:r>
            <a:r>
              <a:rPr lang="ko-Kore-KR" altLang="en-US" dirty="0"/>
              <a:t>의 발전에 대한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65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에 대한 설명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69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en-US" altLang="ko-KR" dirty="0" err="1"/>
              <a:t>gp-gpu</a:t>
            </a:r>
            <a:r>
              <a:rPr lang="ko-KR" altLang="en-US" dirty="0"/>
              <a:t>는 </a:t>
            </a:r>
            <a:r>
              <a:rPr lang="en-US" altLang="ko-KR" dirty="0" err="1"/>
              <a:t>cpu</a:t>
            </a:r>
            <a:r>
              <a:rPr lang="ko-KR" altLang="en-US" dirty="0"/>
              <a:t>대비 다음과 같은 장점을 가지고 있습니다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이 챕터에서는 </a:t>
            </a:r>
            <a:r>
              <a:rPr lang="en-US" altLang="ko-KR" dirty="0"/>
              <a:t>GPU </a:t>
            </a:r>
            <a:r>
              <a:rPr lang="ko-KR" altLang="en-US" dirty="0"/>
              <a:t>기반 컴퓨팅을 </a:t>
            </a:r>
            <a:r>
              <a:rPr lang="ko-KR" altLang="en-US" dirty="0" err="1"/>
              <a:t>하기위한</a:t>
            </a:r>
            <a:r>
              <a:rPr lang="ko-KR" altLang="en-US" dirty="0"/>
              <a:t> 일반적인 디자인 방법을 설명하고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uniformly fine-grained data-parallel computing 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28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알고리즘을 </a:t>
            </a:r>
            <a:r>
              <a:rPr lang="ko-KR" altLang="en-US" dirty="0" err="1"/>
              <a:t>병렬화하여</a:t>
            </a:r>
            <a:r>
              <a:rPr lang="ko-KR" altLang="en-US" dirty="0"/>
              <a:t> 진행하기 위해 수정하려면 </a:t>
            </a:r>
            <a:r>
              <a:rPr lang="en-US" altLang="ko-KR" dirty="0"/>
              <a:t>,</a:t>
            </a:r>
            <a:r>
              <a:rPr lang="en-US" altLang="ko-KR" dirty="0" err="1"/>
              <a:t>gpu</a:t>
            </a:r>
            <a:r>
              <a:rPr lang="ko-KR" altLang="en-US" dirty="0"/>
              <a:t>의 구조를 알아야 하기 때문에 전체적인 </a:t>
            </a:r>
            <a:r>
              <a:rPr lang="en-US" altLang="ko-KR" dirty="0" err="1"/>
              <a:t>gpu</a:t>
            </a:r>
            <a:r>
              <a:rPr lang="ko-KR" altLang="en-US" dirty="0"/>
              <a:t>의 구조에 대한 설명이 필요하다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Gpu</a:t>
            </a:r>
            <a:r>
              <a:rPr lang="ko-KR" altLang="en-US" dirty="0"/>
              <a:t>에서 프로그램이 </a:t>
            </a:r>
            <a:r>
              <a:rPr lang="ko-KR" altLang="en-US" dirty="0" err="1"/>
              <a:t>실행될때</a:t>
            </a:r>
            <a:r>
              <a:rPr lang="ko-KR" altLang="en-US" dirty="0"/>
              <a:t> 형성되는 구조인 그리드</a:t>
            </a:r>
            <a:r>
              <a:rPr lang="en-US" altLang="ko-KR" dirty="0"/>
              <a:t>, 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스레드에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91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스레드 블록이 실제 </a:t>
            </a:r>
            <a:r>
              <a:rPr lang="en-US" altLang="ko-KR" dirty="0" err="1"/>
              <a:t>gpu</a:t>
            </a:r>
            <a:r>
              <a:rPr lang="ko-KR" altLang="en-US" dirty="0"/>
              <a:t>에서 어떻게 실행되는지에 대한 설명입니다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27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8.png"/><Relationship Id="rId10" Type="http://schemas.openxmlformats.org/officeDocument/2006/relationships/image" Target="../media/image21.png"/><Relationship Id="rId4" Type="http://schemas.openxmlformats.org/officeDocument/2006/relationships/image" Target="../media/image152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7" Type="http://schemas.openxmlformats.org/officeDocument/2006/relationships/image" Target="../media/image1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71.png"/><Relationship Id="rId5" Type="http://schemas.openxmlformats.org/officeDocument/2006/relationships/image" Target="../media/image430.png"/><Relationship Id="rId10" Type="http://schemas.openxmlformats.org/officeDocument/2006/relationships/image" Target="../media/image70.png"/><Relationship Id="rId4" Type="http://schemas.openxmlformats.org/officeDocument/2006/relationships/image" Target="../media/image152.png"/><Relationship Id="rId9" Type="http://schemas.openxmlformats.org/officeDocument/2006/relationships/image" Target="../media/image4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650.png"/><Relationship Id="rId26" Type="http://schemas.openxmlformats.org/officeDocument/2006/relationships/image" Target="../media/image730.png"/><Relationship Id="rId3" Type="http://schemas.openxmlformats.org/officeDocument/2006/relationships/image" Target="../media/image73.png"/><Relationship Id="rId21" Type="http://schemas.openxmlformats.org/officeDocument/2006/relationships/image" Target="../media/image68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17" Type="http://schemas.openxmlformats.org/officeDocument/2006/relationships/image" Target="../media/image640.png"/><Relationship Id="rId25" Type="http://schemas.openxmlformats.org/officeDocument/2006/relationships/image" Target="../media/image72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30.png"/><Relationship Id="rId20" Type="http://schemas.openxmlformats.org/officeDocument/2006/relationships/image" Target="../media/image670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24" Type="http://schemas.openxmlformats.org/officeDocument/2006/relationships/image" Target="../media/image71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23" Type="http://schemas.openxmlformats.org/officeDocument/2006/relationships/image" Target="../media/image700.png"/><Relationship Id="rId28" Type="http://schemas.openxmlformats.org/officeDocument/2006/relationships/image" Target="../media/image75.png"/><Relationship Id="rId10" Type="http://schemas.openxmlformats.org/officeDocument/2006/relationships/image" Target="../media/image570.png"/><Relationship Id="rId19" Type="http://schemas.openxmlformats.org/officeDocument/2006/relationships/image" Target="../media/image66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Relationship Id="rId22" Type="http://schemas.openxmlformats.org/officeDocument/2006/relationships/image" Target="../media/image690.png"/><Relationship Id="rId27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47.png"/><Relationship Id="rId39" Type="http://schemas.openxmlformats.org/officeDocument/2006/relationships/image" Target="../media/image106.png"/><Relationship Id="rId21" Type="http://schemas.openxmlformats.org/officeDocument/2006/relationships/image" Target="../media/image42.png"/><Relationship Id="rId34" Type="http://schemas.openxmlformats.org/officeDocument/2006/relationships/image" Target="../media/image101.png"/><Relationship Id="rId42" Type="http://schemas.openxmlformats.org/officeDocument/2006/relationships/image" Target="../media/image10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40.pn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56.png"/><Relationship Id="rId32" Type="http://schemas.openxmlformats.org/officeDocument/2006/relationships/image" Target="../media/image46.png"/><Relationship Id="rId37" Type="http://schemas.openxmlformats.org/officeDocument/2006/relationships/image" Target="../media/image104.png"/><Relationship Id="rId40" Type="http://schemas.openxmlformats.org/officeDocument/2006/relationships/image" Target="../media/image107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5.png"/><Relationship Id="rId28" Type="http://schemas.openxmlformats.org/officeDocument/2006/relationships/image" Target="../media/image98.png"/><Relationship Id="rId36" Type="http://schemas.openxmlformats.org/officeDocument/2006/relationships/image" Target="../media/image103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45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43.png"/><Relationship Id="rId27" Type="http://schemas.openxmlformats.org/officeDocument/2006/relationships/image" Target="../media/image97.png"/><Relationship Id="rId30" Type="http://schemas.openxmlformats.org/officeDocument/2006/relationships/image" Target="../media/image99.png"/><Relationship Id="rId35" Type="http://schemas.openxmlformats.org/officeDocument/2006/relationships/image" Target="../media/image102.png"/><Relationship Id="rId43" Type="http://schemas.openxmlformats.org/officeDocument/2006/relationships/image" Target="../media/image110.png"/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6.png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113.png"/><Relationship Id="rId26" Type="http://schemas.openxmlformats.org/officeDocument/2006/relationships/image" Target="../media/image120.png"/><Relationship Id="rId39" Type="http://schemas.openxmlformats.org/officeDocument/2006/relationships/image" Target="../media/image92.png"/><Relationship Id="rId21" Type="http://schemas.openxmlformats.org/officeDocument/2006/relationships/image" Target="../media/image115.png"/><Relationship Id="rId34" Type="http://schemas.openxmlformats.org/officeDocument/2006/relationships/image" Target="../media/image55.png"/><Relationship Id="rId42" Type="http://schemas.openxmlformats.org/officeDocument/2006/relationships/image" Target="../media/image12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6.png"/><Relationship Id="rId20" Type="http://schemas.openxmlformats.org/officeDocument/2006/relationships/image" Target="../media/image114.png"/><Relationship Id="rId29" Type="http://schemas.openxmlformats.org/officeDocument/2006/relationships/image" Target="../media/image121.png"/><Relationship Id="rId41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18.png"/><Relationship Id="rId32" Type="http://schemas.openxmlformats.org/officeDocument/2006/relationships/image" Target="../media/image123.png"/><Relationship Id="rId37" Type="http://schemas.openxmlformats.org/officeDocument/2006/relationships/image" Target="../media/image57.png"/><Relationship Id="rId40" Type="http://schemas.openxmlformats.org/officeDocument/2006/relationships/image" Target="../media/image43.png"/><Relationship Id="rId5" Type="http://schemas.openxmlformats.org/officeDocument/2006/relationships/image" Target="../media/image87.png"/><Relationship Id="rId15" Type="http://schemas.openxmlformats.org/officeDocument/2006/relationships/image" Target="../media/image95.png"/><Relationship Id="rId23" Type="http://schemas.openxmlformats.org/officeDocument/2006/relationships/image" Target="../media/image117.png"/><Relationship Id="rId28" Type="http://schemas.openxmlformats.org/officeDocument/2006/relationships/image" Target="../media/image99.png"/><Relationship Id="rId36" Type="http://schemas.openxmlformats.org/officeDocument/2006/relationships/image" Target="../media/image47.png"/><Relationship Id="rId10" Type="http://schemas.openxmlformats.org/officeDocument/2006/relationships/image" Target="../media/image102.png"/><Relationship Id="rId19" Type="http://schemas.openxmlformats.org/officeDocument/2006/relationships/image" Target="../media/image97.png"/><Relationship Id="rId31" Type="http://schemas.openxmlformats.org/officeDocument/2006/relationships/image" Target="../media/image51.png"/><Relationship Id="rId44" Type="http://schemas.openxmlformats.org/officeDocument/2006/relationships/image" Target="../media/image110.png"/><Relationship Id="rId4" Type="http://schemas.openxmlformats.org/officeDocument/2006/relationships/image" Target="../media/image86.png"/><Relationship Id="rId9" Type="http://schemas.openxmlformats.org/officeDocument/2006/relationships/image" Target="../media/image111.png"/><Relationship Id="rId14" Type="http://schemas.openxmlformats.org/officeDocument/2006/relationships/image" Target="../media/image112.png"/><Relationship Id="rId22" Type="http://schemas.openxmlformats.org/officeDocument/2006/relationships/image" Target="../media/image116.png"/><Relationship Id="rId27" Type="http://schemas.openxmlformats.org/officeDocument/2006/relationships/image" Target="../media/image84.png"/><Relationship Id="rId30" Type="http://schemas.openxmlformats.org/officeDocument/2006/relationships/image" Target="../media/image122.png"/><Relationship Id="rId35" Type="http://schemas.openxmlformats.org/officeDocument/2006/relationships/image" Target="../media/image124.png"/><Relationship Id="rId43" Type="http://schemas.openxmlformats.org/officeDocument/2006/relationships/image" Target="../media/image109.png"/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12" Type="http://schemas.openxmlformats.org/officeDocument/2006/relationships/image" Target="../media/image94.png"/><Relationship Id="rId17" Type="http://schemas.openxmlformats.org/officeDocument/2006/relationships/image" Target="../media/image46.png"/><Relationship Id="rId25" Type="http://schemas.openxmlformats.org/officeDocument/2006/relationships/image" Target="../media/image119.png"/><Relationship Id="rId33" Type="http://schemas.openxmlformats.org/officeDocument/2006/relationships/image" Target="../media/image54.png"/><Relationship Id="rId38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51.png"/><Relationship Id="rId3" Type="http://schemas.openxmlformats.org/officeDocument/2006/relationships/image" Target="../media/image132.png"/><Relationship Id="rId7" Type="http://schemas.openxmlformats.org/officeDocument/2006/relationships/image" Target="../media/image170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90.png"/><Relationship Id="rId5" Type="http://schemas.openxmlformats.org/officeDocument/2006/relationships/image" Target="../media/image152.png"/><Relationship Id="rId10" Type="http://schemas.openxmlformats.org/officeDocument/2006/relationships/image" Target="../media/image450.png"/><Relationship Id="rId4" Type="http://schemas.openxmlformats.org/officeDocument/2006/relationships/image" Target="../media/image149.png"/><Relationship Id="rId9" Type="http://schemas.openxmlformats.org/officeDocument/2006/relationships/image" Target="../media/image4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35.png"/><Relationship Id="rId7" Type="http://schemas.openxmlformats.org/officeDocument/2006/relationships/image" Target="../media/image136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95458"/>
            <a:ext cx="10640754" cy="775845"/>
          </a:xfrm>
        </p:spPr>
        <p:txBody>
          <a:bodyPr anchor="ctr">
            <a:noAutofit/>
          </a:bodyPr>
          <a:lstStyle/>
          <a:p>
            <a:r>
              <a:rPr kumimoji="1" lang="en-US" altLang="en-US" sz="3600" dirty="0">
                <a:solidFill>
                  <a:srgbClr val="FFFFFF"/>
                </a:solidFill>
              </a:rPr>
              <a:t>Uniformly Fine-Grained Data-Parallel Computing for Machine Learning Algorithms</a:t>
            </a:r>
            <a:endParaRPr kumimoji="1" lang="x-none" altLang="en-US" sz="36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800" dirty="0"/>
              <a:t>Uniformly Fine-Grained Data-Parallel Computing on a GPU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12769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Data</a:t>
                </a:r>
                <a:r>
                  <a:rPr kumimoji="1" lang="en-US" altLang="ko-KR" sz="2400" b="1" dirty="0"/>
                  <a:t>-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Parallel</a:t>
                </a:r>
                <a:r>
                  <a:rPr kumimoji="1" lang="ko-KR" altLang="en-US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/>
                  <a:t>C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omputing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Concept of data-parallel computing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Data parallelism is a very common parallel computing paradigm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5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data-parallelism</a:t>
                </a:r>
              </a:p>
              <a:p>
                <a:pPr lvl="3">
                  <a:lnSpc>
                    <a:spcPct val="100000"/>
                  </a:lnSpc>
                  <a:buFont typeface="Wingdings" panose="020B0604020202020204" pitchFamily="34" charset="0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𝑋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={</m:t>
                    </m:r>
                    <m:sSub>
                      <m:sSub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𝑑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Sup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}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=0</m:t>
                        </m:r>
                      </m:sub>
                      <m:sup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𝐽</m:t>
                        </m:r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partition of a dataset</a:t>
                </a:r>
              </a:p>
              <a:p>
                <a:pPr lvl="3">
                  <a:lnSpc>
                    <a:spcPct val="100000"/>
                  </a:lnSpc>
                  <a:buFont typeface="Wingdings" panose="020B0604020202020204" pitchFamily="34" charset="0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𝑃𝑟𝑜𝑐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computation procedure executed by each thread</a:t>
                </a:r>
              </a:p>
              <a:p>
                <a:pPr lvl="3">
                  <a:lnSpc>
                    <a:spcPct val="100000"/>
                  </a:lnSpc>
                  <a:buFont typeface="Wingdings" panose="020B0604020202020204" pitchFamily="34" charset="0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={</m:t>
                    </m:r>
                    <m:sSub>
                      <m:sSub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Sup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}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=0</m:t>
                        </m:r>
                      </m:sub>
                      <m:sup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𝐽</m:t>
                        </m:r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computing threads</a:t>
                </a:r>
              </a:p>
              <a:p>
                <a:pPr lvl="3">
                  <a:lnSpc>
                    <a:spcPct val="100000"/>
                  </a:lnSpc>
                  <a:buFont typeface="Wingdings" panose="020B0604020202020204" pitchFamily="34" charset="0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𝑡h𝑟𝑒𝑎</m:t>
                    </m:r>
                    <m:sSub>
                      <m:sSub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𝑑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𝑝𝑟𝑜𝑐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b>
                      <m:sSub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𝑑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 computing thread executing the procedure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𝑝𝑟𝑜𝑐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𝑑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20B0604020202020204" pitchFamily="34" charset="0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All threads can go in parallel without blocking because they don’t share anything (data parallelism)</a:t>
                </a:r>
              </a:p>
              <a:p>
                <a:pPr lvl="3">
                  <a:lnSpc>
                    <a:spcPct val="100000"/>
                  </a:lnSpc>
                  <a:buFont typeface="Wingdings" panose="020B0604020202020204" pitchFamily="34" charset="0"/>
                  <a:buChar char="ü"/>
                </a:pPr>
                <a:endParaRPr lang="en-US" altLang="ko-KR" sz="500" dirty="0">
                  <a:solidFill>
                    <a:srgbClr val="FF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SNWV (Share No Write Variables)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Different threads in the data-parallel computing structure share no variables that have write permission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𝑡h𝑟𝑒𝑎</m:t>
                    </m:r>
                    <m:sSub>
                      <m:sSub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𝑑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𝑝𝑟𝑜𝑐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𝑠h𝑎𝑟𝑒𝑑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_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𝑟𝑒𝑎𝑑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_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𝑜𝑛𝑙𝑦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_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𝑝𝑎𝑟𝑎𝑚𝑒𝑡𝑒𝑟𝑠</m:t>
                    </m:r>
                    <m:sSub>
                      <m:sSub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,  </m:t>
                        </m:r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𝑑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>
                    <a:latin typeface="KoPub돋움체_Pro Medium"/>
                    <a:ea typeface="KoPub돋움체_Pro Medium"/>
                  </a:rPr>
                  <a:t>→</a:t>
                </a: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 NVIDIA’s GPU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Also be embedded in the code as “constant” that all processors can read concurrently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12769" cy="5562321"/>
              </a:xfrm>
              <a:blipFill>
                <a:blip r:embed="rId3"/>
                <a:stretch>
                  <a:fillRect l="-70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61292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800" dirty="0"/>
              <a:t>Uniformly Fine-Grained Data-Parallel Computing on a GPU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Data</a:t>
                </a:r>
                <a:r>
                  <a:rPr kumimoji="1" lang="en-US" altLang="ko-KR" sz="2400" b="1" dirty="0"/>
                  <a:t>-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Parallel</a:t>
                </a:r>
                <a:r>
                  <a:rPr kumimoji="1" lang="ko-KR" altLang="en-US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/>
                  <a:t>C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omputing (cont’d)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Example of data-parallel computing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=0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𝑁</m:t>
                        </m:r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summation over N numbers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5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 the problem into two steps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5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First step (data parallel)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</a:rPr>
                  <a:t>Divide the dataset into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</a:rPr>
                  <a:t> segments </a:t>
                </a:r>
                <a:r>
                  <a:rPr lang="ko-KR" altLang="en-US" sz="1600" dirty="0">
                    <a:solidFill>
                      <a:srgbClr val="000000"/>
                    </a:solidFill>
                  </a:rPr>
                  <a:t>→ </a:t>
                </a:r>
                <a:r>
                  <a:rPr lang="en-US" altLang="ko-KR" sz="1600" dirty="0">
                    <a:solidFill>
                      <a:srgbClr val="000000"/>
                    </a:solidFill>
                  </a:rPr>
                  <a:t>Calculate the summation of each segment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𝑑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={</m:t>
                    </m:r>
                    <m:sSub>
                      <m:sSub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𝑥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SupPr>
                      <m:e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}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𝑗𝑀</m:t>
                        </m:r>
                      </m:sub>
                      <m:sup>
                        <m:d>
                          <m:dPr>
                            <m:ctrlP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dPr>
                          <m:e>
                            <m: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𝑗</m:t>
                            </m:r>
                            <m: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+1</m:t>
                            </m:r>
                          </m:e>
                        </m:d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𝑀</m:t>
                        </m:r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= 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𝐽</m:t>
                    </m:r>
                  </m:oMath>
                </a14:m>
                <a:endParaRPr lang="en-US" altLang="ko-KR" sz="1600" i="1" dirty="0">
                  <a:solidFill>
                    <a:srgbClr val="000000"/>
                  </a:solidFill>
                  <a:latin typeface="Cambria Math" panose="02040503050406030204" pitchFamily="18" charset="0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𝑗𝑀</m:t>
                        </m:r>
                      </m:sub>
                      <m:sup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𝑗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+1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𝑀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Summation over each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done by a separate computing thread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Different threads share no written variables, satisfying SNWV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5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Second step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</a:rPr>
                  <a:t>The total summation S is calculated by the outputs from all threads in step 1</a:t>
                </a:r>
                <a:endParaRPr lang="en-US" altLang="ko-KR" sz="1600" b="0" i="1" dirty="0">
                  <a:solidFill>
                    <a:srgbClr val="000000"/>
                  </a:solidFill>
                  <a:latin typeface="Cambria Math" panose="02040503050406030204" pitchFamily="18" charset="0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=0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𝐽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 b="-11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DC43B49-5B1C-4B74-B574-1F6DF65A0E4D}"/>
              </a:ext>
            </a:extLst>
          </p:cNvPr>
          <p:cNvGrpSpPr/>
          <p:nvPr/>
        </p:nvGrpSpPr>
        <p:grpSpPr>
          <a:xfrm>
            <a:off x="9152900" y="3870108"/>
            <a:ext cx="2820185" cy="2297990"/>
            <a:chOff x="9113974" y="3727504"/>
            <a:chExt cx="2820185" cy="22979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7227EC-0C9E-47F7-8497-4103A3D33729}"/>
                </a:ext>
              </a:extLst>
            </p:cNvPr>
            <p:cNvSpPr txBox="1"/>
            <p:nvPr/>
          </p:nvSpPr>
          <p:spPr>
            <a:xfrm>
              <a:off x="10652129" y="376149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….</a:t>
              </a:r>
              <a:endParaRPr lang="ko-KR" altLang="en-US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AA5A689-C6A3-49B2-85EF-521CF1E353CC}"/>
                </a:ext>
              </a:extLst>
            </p:cNvPr>
            <p:cNvGrpSpPr/>
            <p:nvPr/>
          </p:nvGrpSpPr>
          <p:grpSpPr>
            <a:xfrm>
              <a:off x="11407412" y="3727504"/>
              <a:ext cx="401071" cy="875594"/>
              <a:chOff x="11439813" y="3727504"/>
              <a:chExt cx="401071" cy="8755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원통형 11">
                    <a:extLst>
                      <a:ext uri="{FF2B5EF4-FFF2-40B4-BE49-F238E27FC236}">
                        <a16:creationId xmlns:a16="http://schemas.microsoft.com/office/drawing/2014/main" id="{95419403-8E82-42F5-BA5C-980C5FF34DC5}"/>
                      </a:ext>
                    </a:extLst>
                  </p:cNvPr>
                  <p:cNvSpPr/>
                  <p:nvPr/>
                </p:nvSpPr>
                <p:spPr>
                  <a:xfrm>
                    <a:off x="11439813" y="3727504"/>
                    <a:ext cx="401071" cy="437322"/>
                  </a:xfrm>
                  <a:prstGeom prst="can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" name="원통형 11">
                    <a:extLst>
                      <a:ext uri="{FF2B5EF4-FFF2-40B4-BE49-F238E27FC236}">
                        <a16:creationId xmlns:a16="http://schemas.microsoft.com/office/drawing/2014/main" id="{95419403-8E82-42F5-BA5C-980C5FF34D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9813" y="3727504"/>
                    <a:ext cx="401071" cy="437322"/>
                  </a:xfrm>
                  <a:prstGeom prst="can">
                    <a:avLst/>
                  </a:prstGeom>
                  <a:blipFill>
                    <a:blip r:embed="rId4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BF8A7278-1894-49C5-B7F8-8DBB01382CE9}"/>
                  </a:ext>
                </a:extLst>
              </p:cNvPr>
              <p:cNvCxnSpPr/>
              <p:nvPr/>
            </p:nvCxnSpPr>
            <p:spPr>
              <a:xfrm flipH="1">
                <a:off x="11640348" y="4165777"/>
                <a:ext cx="1" cy="4373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6CA8323-2229-4CF7-A781-81F463E4F420}"/>
                    </a:ext>
                  </a:extLst>
                </p:cNvPr>
                <p:cNvSpPr txBox="1"/>
                <p:nvPr/>
              </p:nvSpPr>
              <p:spPr>
                <a:xfrm>
                  <a:off x="9234616" y="4640056"/>
                  <a:ext cx="4565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6CA8323-2229-4CF7-A781-81F463E4F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4616" y="4640056"/>
                  <a:ext cx="45659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CE81EED-1B20-4F82-A12B-0C6D8FAF9A57}"/>
                </a:ext>
              </a:extLst>
            </p:cNvPr>
            <p:cNvGrpSpPr/>
            <p:nvPr/>
          </p:nvGrpSpPr>
          <p:grpSpPr>
            <a:xfrm>
              <a:off x="9979981" y="3727504"/>
              <a:ext cx="401071" cy="875594"/>
              <a:chOff x="9935011" y="3727504"/>
              <a:chExt cx="401071" cy="8755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원통형 21">
                    <a:extLst>
                      <a:ext uri="{FF2B5EF4-FFF2-40B4-BE49-F238E27FC236}">
                        <a16:creationId xmlns:a16="http://schemas.microsoft.com/office/drawing/2014/main" id="{5B691001-9F8F-4B59-8B3A-F4595C09135B}"/>
                      </a:ext>
                    </a:extLst>
                  </p:cNvPr>
                  <p:cNvSpPr/>
                  <p:nvPr/>
                </p:nvSpPr>
                <p:spPr>
                  <a:xfrm>
                    <a:off x="9935011" y="3727504"/>
                    <a:ext cx="401071" cy="437322"/>
                  </a:xfrm>
                  <a:prstGeom prst="can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2" name="원통형 21">
                    <a:extLst>
                      <a:ext uri="{FF2B5EF4-FFF2-40B4-BE49-F238E27FC236}">
                        <a16:creationId xmlns:a16="http://schemas.microsoft.com/office/drawing/2014/main" id="{5B691001-9F8F-4B59-8B3A-F4595C0913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011" y="3727504"/>
                    <a:ext cx="401071" cy="437322"/>
                  </a:xfrm>
                  <a:prstGeom prst="can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37C7EB65-CC5C-4A4B-BC0D-5B82FE10D91E}"/>
                  </a:ext>
                </a:extLst>
              </p:cNvPr>
              <p:cNvCxnSpPr/>
              <p:nvPr/>
            </p:nvCxnSpPr>
            <p:spPr>
              <a:xfrm flipH="1">
                <a:off x="10135546" y="4165777"/>
                <a:ext cx="1" cy="4373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86593B8-6CA2-4E86-A5AF-C38FE979F335}"/>
                </a:ext>
              </a:extLst>
            </p:cNvPr>
            <p:cNvGrpSpPr/>
            <p:nvPr/>
          </p:nvGrpSpPr>
          <p:grpSpPr>
            <a:xfrm>
              <a:off x="9262380" y="3727504"/>
              <a:ext cx="401071" cy="874643"/>
              <a:chOff x="9262381" y="3727504"/>
              <a:chExt cx="401071" cy="8746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원통형 22">
                    <a:extLst>
                      <a:ext uri="{FF2B5EF4-FFF2-40B4-BE49-F238E27FC236}">
                        <a16:creationId xmlns:a16="http://schemas.microsoft.com/office/drawing/2014/main" id="{CD85321F-6A27-4BD1-A3F6-AFD03D8143C9}"/>
                      </a:ext>
                    </a:extLst>
                  </p:cNvPr>
                  <p:cNvSpPr/>
                  <p:nvPr/>
                </p:nvSpPr>
                <p:spPr>
                  <a:xfrm>
                    <a:off x="9262381" y="3727504"/>
                    <a:ext cx="401071" cy="437322"/>
                  </a:xfrm>
                  <a:prstGeom prst="can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3" name="원통형 22">
                    <a:extLst>
                      <a:ext uri="{FF2B5EF4-FFF2-40B4-BE49-F238E27FC236}">
                        <a16:creationId xmlns:a16="http://schemas.microsoft.com/office/drawing/2014/main" id="{CD85321F-6A27-4BD1-A3F6-AFD03D8143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2381" y="3727504"/>
                    <a:ext cx="401071" cy="437322"/>
                  </a:xfrm>
                  <a:prstGeom prst="can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5B2AF111-6406-477F-A254-CF3B955FD89D}"/>
                  </a:ext>
                </a:extLst>
              </p:cNvPr>
              <p:cNvCxnSpPr/>
              <p:nvPr/>
            </p:nvCxnSpPr>
            <p:spPr>
              <a:xfrm flipH="1">
                <a:off x="9462915" y="4164826"/>
                <a:ext cx="1" cy="4373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C1AB03A-EEDD-475E-9D8F-8599CD5AAE72}"/>
                    </a:ext>
                  </a:extLst>
                </p:cNvPr>
                <p:cNvSpPr txBox="1"/>
                <p:nvPr/>
              </p:nvSpPr>
              <p:spPr>
                <a:xfrm>
                  <a:off x="9954878" y="4640056"/>
                  <a:ext cx="4512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C1AB03A-EEDD-475E-9D8F-8599CD5AA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878" y="4640056"/>
                  <a:ext cx="45127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472D46-A1E9-4BCD-9102-EF6B035E1E50}"/>
                    </a:ext>
                  </a:extLst>
                </p:cNvPr>
                <p:cNvSpPr txBox="1"/>
                <p:nvPr/>
              </p:nvSpPr>
              <p:spPr>
                <a:xfrm>
                  <a:off x="11281736" y="4630342"/>
                  <a:ext cx="652423" cy="388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4472D46-A1E9-4BCD-9102-EF6B035E1E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1736" y="4630342"/>
                  <a:ext cx="652423" cy="388761"/>
                </a:xfrm>
                <a:prstGeom prst="rect">
                  <a:avLst/>
                </a:prstGeom>
                <a:blipFill>
                  <a:blip r:embed="rId9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6F1E495-7D65-490E-91FF-F07773C43401}"/>
                    </a:ext>
                  </a:extLst>
                </p:cNvPr>
                <p:cNvSpPr txBox="1"/>
                <p:nvPr/>
              </p:nvSpPr>
              <p:spPr>
                <a:xfrm>
                  <a:off x="9113974" y="4130831"/>
                  <a:ext cx="4049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6F1E495-7D65-490E-91FF-F07773C434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3974" y="4130831"/>
                  <a:ext cx="404983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CD5C656-9A6B-487E-8583-47433ED2EA8E}"/>
                    </a:ext>
                  </a:extLst>
                </p:cNvPr>
                <p:cNvSpPr txBox="1"/>
                <p:nvPr/>
              </p:nvSpPr>
              <p:spPr>
                <a:xfrm>
                  <a:off x="9842250" y="4127038"/>
                  <a:ext cx="4002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CD5C656-9A6B-487E-8583-47433ED2E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2250" y="4127038"/>
                  <a:ext cx="400238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62965C-8ECB-4B93-87DD-2727BA8335E8}"/>
                    </a:ext>
                  </a:extLst>
                </p:cNvPr>
                <p:cNvSpPr txBox="1"/>
                <p:nvPr/>
              </p:nvSpPr>
              <p:spPr>
                <a:xfrm>
                  <a:off x="11098653" y="4118381"/>
                  <a:ext cx="579198" cy="3558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62965C-8ECB-4B93-87DD-2727BA8335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8653" y="4118381"/>
                  <a:ext cx="579198" cy="355867"/>
                </a:xfrm>
                <a:prstGeom prst="rect">
                  <a:avLst/>
                </a:prstGeom>
                <a:blipFill>
                  <a:blip r:embed="rId12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3230CEC-93B4-4EF7-BF32-1E4C1E9CBF37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9462916" y="5009388"/>
              <a:ext cx="871777" cy="6836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94A2F71-3784-456F-97F2-E6D910D4FA7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0517" y="5009388"/>
              <a:ext cx="212875" cy="6836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943D40E4-66CC-4FA8-AE3C-AF1F1B05F180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10406155" y="5019103"/>
              <a:ext cx="1201793" cy="67389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561E692-8D20-4BAE-9B4B-B75968CF0376}"/>
                    </a:ext>
                  </a:extLst>
                </p:cNvPr>
                <p:cNvSpPr txBox="1"/>
                <p:nvPr/>
              </p:nvSpPr>
              <p:spPr>
                <a:xfrm>
                  <a:off x="10199111" y="5656162"/>
                  <a:ext cx="3638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561E692-8D20-4BAE-9B4B-B75968CF0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9111" y="5656162"/>
                  <a:ext cx="36388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532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800" dirty="0"/>
              <a:t>Uniformly Fine-Grained Data-Parallel Computing on a GPU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654780" cy="556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Data</a:t>
            </a:r>
            <a:r>
              <a:rPr kumimoji="1" lang="en-US" altLang="ko-KR" sz="2400" b="1" dirty="0"/>
              <a:t>-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Parallel</a:t>
            </a:r>
            <a:r>
              <a:rPr kumimoji="1" lang="ko-KR" altLang="en-US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2400" b="1" dirty="0"/>
              <a:t>C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omputing (cont’d)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Example of data-parallel computing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The number of thread(J) : 10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The number of data(N) : 100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DFEB66-4149-4DA0-9EFF-4EE26879B74A}"/>
              </a:ext>
            </a:extLst>
          </p:cNvPr>
          <p:cNvSpPr/>
          <p:nvPr/>
        </p:nvSpPr>
        <p:spPr>
          <a:xfrm>
            <a:off x="4914678" y="2784883"/>
            <a:ext cx="2340987" cy="510806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 1 2 … 97 98 99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50D474C-887E-480B-B056-67EDD13CBFC3}"/>
              </a:ext>
            </a:extLst>
          </p:cNvPr>
          <p:cNvSpPr/>
          <p:nvPr/>
        </p:nvSpPr>
        <p:spPr>
          <a:xfrm>
            <a:off x="2223580" y="3824735"/>
            <a:ext cx="1548000" cy="510806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 1 2 … 7 8 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14AFEAA-12C4-40E6-87D6-4A9BB4BA91D7}"/>
              </a:ext>
            </a:extLst>
          </p:cNvPr>
          <p:cNvSpPr/>
          <p:nvPr/>
        </p:nvSpPr>
        <p:spPr>
          <a:xfrm>
            <a:off x="4009542" y="3824735"/>
            <a:ext cx="1549347" cy="510806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10 11 … 18 19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6D96724-0346-4398-B751-379AE19AE28D}"/>
              </a:ext>
            </a:extLst>
          </p:cNvPr>
          <p:cNvSpPr/>
          <p:nvPr/>
        </p:nvSpPr>
        <p:spPr>
          <a:xfrm>
            <a:off x="7387909" y="3824735"/>
            <a:ext cx="1549347" cy="510806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80 81 … 88 89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C371F1B-9A9E-4727-AF22-670D43FAA5EE}"/>
              </a:ext>
            </a:extLst>
          </p:cNvPr>
          <p:cNvSpPr/>
          <p:nvPr/>
        </p:nvSpPr>
        <p:spPr>
          <a:xfrm>
            <a:off x="9173863" y="3824735"/>
            <a:ext cx="1549347" cy="510806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90 91 … 98 99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A525EE12-B517-4028-97E1-E0658B21822C}"/>
              </a:ext>
            </a:extLst>
          </p:cNvPr>
          <p:cNvCxnSpPr>
            <a:cxnSpLocks/>
            <a:stCxn id="61" idx="2"/>
            <a:endCxn id="65" idx="0"/>
          </p:cNvCxnSpPr>
          <p:nvPr/>
        </p:nvCxnSpPr>
        <p:spPr>
          <a:xfrm flipH="1">
            <a:off x="2997580" y="3295689"/>
            <a:ext cx="3087592" cy="529046"/>
          </a:xfrm>
          <a:prstGeom prst="line">
            <a:avLst/>
          </a:prstGeom>
          <a:ln w="12700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9F457D3E-91C7-429F-BFB5-6D351D8B6164}"/>
              </a:ext>
            </a:extLst>
          </p:cNvPr>
          <p:cNvCxnSpPr>
            <a:cxnSpLocks/>
            <a:stCxn id="61" idx="2"/>
            <a:endCxn id="66" idx="0"/>
          </p:cNvCxnSpPr>
          <p:nvPr/>
        </p:nvCxnSpPr>
        <p:spPr>
          <a:xfrm flipH="1">
            <a:off x="4784216" y="3295689"/>
            <a:ext cx="1300956" cy="529046"/>
          </a:xfrm>
          <a:prstGeom prst="line">
            <a:avLst/>
          </a:prstGeom>
          <a:ln w="12700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BE21A758-7566-4917-8B80-2B3434DD0A5A}"/>
              </a:ext>
            </a:extLst>
          </p:cNvPr>
          <p:cNvCxnSpPr>
            <a:cxnSpLocks/>
            <a:stCxn id="61" idx="2"/>
            <a:endCxn id="67" idx="0"/>
          </p:cNvCxnSpPr>
          <p:nvPr/>
        </p:nvCxnSpPr>
        <p:spPr>
          <a:xfrm>
            <a:off x="6085172" y="3295689"/>
            <a:ext cx="2077411" cy="529046"/>
          </a:xfrm>
          <a:prstGeom prst="line">
            <a:avLst/>
          </a:prstGeom>
          <a:ln w="12700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6884363-BE7B-4647-8996-CAB5295C9D6B}"/>
              </a:ext>
            </a:extLst>
          </p:cNvPr>
          <p:cNvCxnSpPr>
            <a:cxnSpLocks/>
            <a:stCxn id="61" idx="2"/>
            <a:endCxn id="68" idx="0"/>
          </p:cNvCxnSpPr>
          <p:nvPr/>
        </p:nvCxnSpPr>
        <p:spPr>
          <a:xfrm>
            <a:off x="6085172" y="3295689"/>
            <a:ext cx="3863365" cy="529046"/>
          </a:xfrm>
          <a:prstGeom prst="line">
            <a:avLst/>
          </a:prstGeom>
          <a:ln w="12700">
            <a:solidFill>
              <a:srgbClr val="AFA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3D162EE-EAE1-4AC0-B7B1-D2EAACE10276}"/>
                  </a:ext>
                </a:extLst>
              </p:cNvPr>
              <p:cNvSpPr txBox="1"/>
              <p:nvPr/>
            </p:nvSpPr>
            <p:spPr>
              <a:xfrm>
                <a:off x="2831532" y="3601566"/>
                <a:ext cx="499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𝒅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3D162EE-EAE1-4AC0-B7B1-D2EAACE10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532" y="3601566"/>
                <a:ext cx="4994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3619975-6F6E-4646-8F38-946D737B1121}"/>
                  </a:ext>
                </a:extLst>
              </p:cNvPr>
              <p:cNvSpPr txBox="1"/>
              <p:nvPr/>
            </p:nvSpPr>
            <p:spPr>
              <a:xfrm>
                <a:off x="4671130" y="3617758"/>
                <a:ext cx="499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𝒅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3619975-6F6E-4646-8F38-946D737B1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30" y="3617758"/>
                <a:ext cx="4994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A092A4-B53C-4DC6-A4BB-344D02EFE8C1}"/>
                  </a:ext>
                </a:extLst>
              </p:cNvPr>
              <p:cNvSpPr txBox="1"/>
              <p:nvPr/>
            </p:nvSpPr>
            <p:spPr>
              <a:xfrm>
                <a:off x="7885591" y="3617758"/>
                <a:ext cx="499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𝒅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A092A4-B53C-4DC6-A4BB-344D02EFE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591" y="3617758"/>
                <a:ext cx="4994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41D5A35-6652-4DFC-B4FE-EB94D38C5FC3}"/>
                  </a:ext>
                </a:extLst>
              </p:cNvPr>
              <p:cNvSpPr txBox="1"/>
              <p:nvPr/>
            </p:nvSpPr>
            <p:spPr>
              <a:xfrm>
                <a:off x="9725189" y="3626528"/>
                <a:ext cx="499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𝒅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41D5A35-6652-4DFC-B4FE-EB94D38C5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189" y="3626528"/>
                <a:ext cx="4994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9187E50-DE1D-41FB-9C4F-06C2779E7205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2997580" y="4335541"/>
            <a:ext cx="0" cy="812928"/>
          </a:xfrm>
          <a:prstGeom prst="straightConnector1">
            <a:avLst/>
          </a:prstGeom>
          <a:ln w="19050">
            <a:solidFill>
              <a:srgbClr val="B6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0B72E5-EC72-416B-B878-D736C16808C8}"/>
                  </a:ext>
                </a:extLst>
              </p:cNvPr>
              <p:cNvSpPr txBox="1"/>
              <p:nvPr/>
            </p:nvSpPr>
            <p:spPr>
              <a:xfrm>
                <a:off x="1970818" y="4557339"/>
                <a:ext cx="1026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𝑡h𝑟𝑒𝑎𝑑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accent1"/>
                  </a:solidFill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40B72E5-EC72-416B-B878-D736C168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818" y="4557339"/>
                <a:ext cx="102676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7E5CA2E-5BA4-4E44-AAF6-1FC134B234F9}"/>
              </a:ext>
            </a:extLst>
          </p:cNvPr>
          <p:cNvCxnSpPr>
            <a:cxnSpLocks/>
          </p:cNvCxnSpPr>
          <p:nvPr/>
        </p:nvCxnSpPr>
        <p:spPr>
          <a:xfrm>
            <a:off x="4790127" y="4336912"/>
            <a:ext cx="0" cy="812928"/>
          </a:xfrm>
          <a:prstGeom prst="straightConnector1">
            <a:avLst/>
          </a:prstGeom>
          <a:ln w="19050">
            <a:solidFill>
              <a:srgbClr val="B6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54706AE-7426-4E13-9A2F-763D655CB868}"/>
                  </a:ext>
                </a:extLst>
              </p:cNvPr>
              <p:cNvSpPr txBox="1"/>
              <p:nvPr/>
            </p:nvSpPr>
            <p:spPr>
              <a:xfrm>
                <a:off x="3763365" y="4558710"/>
                <a:ext cx="1026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𝑡h𝑟𝑒𝑎𝑑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accent1"/>
                  </a:solidFill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54706AE-7426-4E13-9A2F-763D655C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365" y="4558710"/>
                <a:ext cx="102676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F195D827-E8DD-4B95-A158-3E83C61DD773}"/>
              </a:ext>
            </a:extLst>
          </p:cNvPr>
          <p:cNvCxnSpPr>
            <a:cxnSpLocks/>
          </p:cNvCxnSpPr>
          <p:nvPr/>
        </p:nvCxnSpPr>
        <p:spPr>
          <a:xfrm>
            <a:off x="8182120" y="4336912"/>
            <a:ext cx="0" cy="812928"/>
          </a:xfrm>
          <a:prstGeom prst="straightConnector1">
            <a:avLst/>
          </a:prstGeom>
          <a:ln w="19050">
            <a:solidFill>
              <a:srgbClr val="B6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016AAFA-F0CD-4B91-9F88-C69497A29459}"/>
                  </a:ext>
                </a:extLst>
              </p:cNvPr>
              <p:cNvSpPr txBox="1"/>
              <p:nvPr/>
            </p:nvSpPr>
            <p:spPr>
              <a:xfrm>
                <a:off x="7155358" y="4558710"/>
                <a:ext cx="1026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𝑡h𝑟𝑒𝑎𝑑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accent1"/>
                  </a:solidFill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016AAFA-F0CD-4B91-9F88-C69497A29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358" y="4558710"/>
                <a:ext cx="10267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674F0EF-9523-47F7-89A1-2AF9F1B98A36}"/>
              </a:ext>
            </a:extLst>
          </p:cNvPr>
          <p:cNvCxnSpPr>
            <a:cxnSpLocks/>
          </p:cNvCxnSpPr>
          <p:nvPr/>
        </p:nvCxnSpPr>
        <p:spPr>
          <a:xfrm>
            <a:off x="9974659" y="4330744"/>
            <a:ext cx="0" cy="812928"/>
          </a:xfrm>
          <a:prstGeom prst="straightConnector1">
            <a:avLst/>
          </a:prstGeom>
          <a:ln w="19050">
            <a:solidFill>
              <a:srgbClr val="B6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C1EFF41-4CAC-4C83-9EF9-396A2F098580}"/>
                  </a:ext>
                </a:extLst>
              </p:cNvPr>
              <p:cNvSpPr txBox="1"/>
              <p:nvPr/>
            </p:nvSpPr>
            <p:spPr>
              <a:xfrm>
                <a:off x="8947897" y="4552542"/>
                <a:ext cx="1026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𝑡h𝑟𝑒𝑎𝑑</m:t>
                          </m:r>
                        </m:e>
                        <m:sub>
                          <m:r>
                            <a:rPr lang="en-US" altLang="ko-KR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Dotum_Pro Medium" panose="00000600000000000000" pitchFamily="50" charset="-127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solidFill>
                    <a:schemeClr val="accent1"/>
                  </a:solidFill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C1EFF41-4CAC-4C83-9EF9-396A2F098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897" y="4552542"/>
                <a:ext cx="102676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CD827A-D65A-40C5-8697-D6F547E55D4F}"/>
                  </a:ext>
                </a:extLst>
              </p:cNvPr>
              <p:cNvSpPr txBox="1"/>
              <p:nvPr/>
            </p:nvSpPr>
            <p:spPr>
              <a:xfrm>
                <a:off x="2748869" y="5146908"/>
                <a:ext cx="499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  <a:ea typeface="KoPubDotum_Pro Medium" panose="00000600000000000000" pitchFamily="50" charset="-127"/>
                        </a:rPr>
                        <m:t>𝟒𝟓</m:t>
                      </m:r>
                    </m:oMath>
                  </m:oMathPara>
                </a14:m>
                <a:endParaRPr lang="ko-KR" altLang="en-US" b="1" dirty="0"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7CD827A-D65A-40C5-8697-D6F547E55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869" y="5146908"/>
                <a:ext cx="49945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9BE7F21-9A49-4923-9140-3144CE3D28DC}"/>
                  </a:ext>
                </a:extLst>
              </p:cNvPr>
              <p:cNvSpPr txBox="1"/>
              <p:nvPr/>
            </p:nvSpPr>
            <p:spPr>
              <a:xfrm>
                <a:off x="4475707" y="5146908"/>
                <a:ext cx="628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KoPubDotum_Pro Medium" panose="00000600000000000000" pitchFamily="50" charset="-127"/>
                        </a:rPr>
                        <m:t>𝟏𝟒𝟓</m:t>
                      </m:r>
                    </m:oMath>
                  </m:oMathPara>
                </a14:m>
                <a:endParaRPr lang="ko-KR" altLang="en-US" b="1" dirty="0"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79BE7F21-9A49-4923-9140-3144CE3D2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707" y="5146908"/>
                <a:ext cx="62883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4EFA082-74B5-4AF2-9FB1-9FA415B85BFD}"/>
                  </a:ext>
                </a:extLst>
              </p:cNvPr>
              <p:cNvSpPr txBox="1"/>
              <p:nvPr/>
            </p:nvSpPr>
            <p:spPr>
              <a:xfrm>
                <a:off x="7867700" y="5146908"/>
                <a:ext cx="628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KoPubDotum_Pro Medium" panose="00000600000000000000" pitchFamily="50" charset="-127"/>
                        </a:rPr>
                        <m:t>𝟖𝟒𝟓</m:t>
                      </m:r>
                    </m:oMath>
                  </m:oMathPara>
                </a14:m>
                <a:endParaRPr lang="ko-KR" altLang="en-US" b="1" dirty="0"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4EFA082-74B5-4AF2-9FB1-9FA415B85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700" y="5146908"/>
                <a:ext cx="62883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D520B58-6C24-4A1D-8FBE-7952FD26EF34}"/>
                  </a:ext>
                </a:extLst>
              </p:cNvPr>
              <p:cNvSpPr txBox="1"/>
              <p:nvPr/>
            </p:nvSpPr>
            <p:spPr>
              <a:xfrm>
                <a:off x="9660239" y="5146908"/>
                <a:ext cx="628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ea typeface="KoPubDotum_Pro Medium" panose="00000600000000000000" pitchFamily="50" charset="-127"/>
                  </a:rPr>
                  <a:t>9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KoPubDotum_Pro Medium" panose="00000600000000000000" pitchFamily="50" charset="-127"/>
                      </a:rPr>
                      <m:t>𝟒𝟓</m:t>
                    </m:r>
                  </m:oMath>
                </a14:m>
                <a:endParaRPr lang="ko-KR" altLang="en-US" b="1" dirty="0"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FD520B58-6C24-4A1D-8FBE-7952FD26E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239" y="5146908"/>
                <a:ext cx="628839" cy="369332"/>
              </a:xfrm>
              <a:prstGeom prst="rect">
                <a:avLst/>
              </a:prstGeom>
              <a:blipFill>
                <a:blip r:embed="rId14"/>
                <a:stretch>
                  <a:fillRect l="-4854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5274008C-8D2F-431E-9442-1B01C7CD1214}"/>
              </a:ext>
            </a:extLst>
          </p:cNvPr>
          <p:cNvSpPr txBox="1"/>
          <p:nvPr/>
        </p:nvSpPr>
        <p:spPr>
          <a:xfrm>
            <a:off x="6181332" y="389547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…….</a:t>
            </a:r>
            <a:endParaRPr lang="ko-KR" altLang="en-US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87D4559E-95B7-411D-A245-5354061CE201}"/>
              </a:ext>
            </a:extLst>
          </p:cNvPr>
          <p:cNvCxnSpPr>
            <a:cxnSpLocks/>
            <a:stCxn id="111" idx="2"/>
            <a:endCxn id="139" idx="0"/>
          </p:cNvCxnSpPr>
          <p:nvPr/>
        </p:nvCxnSpPr>
        <p:spPr>
          <a:xfrm>
            <a:off x="2998596" y="5516240"/>
            <a:ext cx="3138433" cy="703790"/>
          </a:xfrm>
          <a:prstGeom prst="straightConnector1">
            <a:avLst/>
          </a:prstGeom>
          <a:ln w="19050">
            <a:solidFill>
              <a:srgbClr val="B6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1381385-FD7B-412E-8D29-506EF9DB6610}"/>
              </a:ext>
            </a:extLst>
          </p:cNvPr>
          <p:cNvCxnSpPr>
            <a:cxnSpLocks/>
            <a:stCxn id="112" idx="2"/>
            <a:endCxn id="139" idx="0"/>
          </p:cNvCxnSpPr>
          <p:nvPr/>
        </p:nvCxnSpPr>
        <p:spPr>
          <a:xfrm>
            <a:off x="4790127" y="5516240"/>
            <a:ext cx="1346902" cy="703790"/>
          </a:xfrm>
          <a:prstGeom prst="straightConnector1">
            <a:avLst/>
          </a:prstGeom>
          <a:ln w="19050">
            <a:solidFill>
              <a:srgbClr val="B6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B34E85DD-4925-4D5F-A816-122EF4B5A7F1}"/>
              </a:ext>
            </a:extLst>
          </p:cNvPr>
          <p:cNvCxnSpPr>
            <a:cxnSpLocks/>
            <a:stCxn id="113" idx="2"/>
            <a:endCxn id="139" idx="0"/>
          </p:cNvCxnSpPr>
          <p:nvPr/>
        </p:nvCxnSpPr>
        <p:spPr>
          <a:xfrm flipH="1">
            <a:off x="6137029" y="5516240"/>
            <a:ext cx="2045091" cy="703790"/>
          </a:xfrm>
          <a:prstGeom prst="straightConnector1">
            <a:avLst/>
          </a:prstGeom>
          <a:ln w="19050">
            <a:solidFill>
              <a:srgbClr val="B6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760C9A7-5332-4F5D-8FA0-536F450139A0}"/>
                  </a:ext>
                </a:extLst>
              </p:cNvPr>
              <p:cNvSpPr txBox="1"/>
              <p:nvPr/>
            </p:nvSpPr>
            <p:spPr>
              <a:xfrm>
                <a:off x="5822609" y="6220030"/>
                <a:ext cx="628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KoPubDotum_Pro Medium" panose="00000600000000000000" pitchFamily="50" charset="-127"/>
                        </a:rPr>
                        <m:t>𝟒𝟗𝟓𝟎</m:t>
                      </m:r>
                    </m:oMath>
                  </m:oMathPara>
                </a14:m>
                <a:endParaRPr lang="ko-KR" altLang="en-US" b="1" dirty="0">
                  <a:latin typeface="KoPubDotum_Pro Medium" panose="00000600000000000000" pitchFamily="50" charset="-127"/>
                  <a:ea typeface="KoPubDotum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760C9A7-5332-4F5D-8FA0-536F45013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09" y="6220030"/>
                <a:ext cx="628839" cy="369332"/>
              </a:xfrm>
              <a:prstGeom prst="rect">
                <a:avLst/>
              </a:prstGeom>
              <a:blipFill>
                <a:blip r:embed="rId15"/>
                <a:stretch>
                  <a:fillRect r="-16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2A4F3E09-548F-482C-B671-1701F4B0CEC0}"/>
              </a:ext>
            </a:extLst>
          </p:cNvPr>
          <p:cNvCxnSpPr>
            <a:cxnSpLocks/>
            <a:stCxn id="114" idx="2"/>
            <a:endCxn id="139" idx="0"/>
          </p:cNvCxnSpPr>
          <p:nvPr/>
        </p:nvCxnSpPr>
        <p:spPr>
          <a:xfrm flipH="1">
            <a:off x="6137029" y="5516240"/>
            <a:ext cx="3837630" cy="703790"/>
          </a:xfrm>
          <a:prstGeom prst="straightConnector1">
            <a:avLst/>
          </a:prstGeom>
          <a:ln w="19050">
            <a:solidFill>
              <a:srgbClr val="B6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67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800" dirty="0"/>
              <a:t>Uniformly Fine-Grained Data-Parallel Computing on a GPU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4" y="1165005"/>
            <a:ext cx="11890271" cy="556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2400" b="1" dirty="0"/>
              <a:t>Uniformly Fine-Grained Data-Parallel Design</a:t>
            </a:r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Concept of Uniformly Fine-Grained Data-Parallel Design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 When all processors execute the same instruction, the highest utilization of the processors is achieved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solidFill>
                  <a:srgbClr val="000000"/>
                </a:solidFill>
              </a:rPr>
              <a:t>Characterize the programs well suited for GPUs as uniformly fine-grained data-parallel algorithms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</a:rPr>
              <a:t>Uniformity 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uniformity of instructions executed on the same multiprocessor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uniformity of data partitioning over the array of processor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</a:rPr>
              <a:t>Fine granularity 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parallelization is implemented at the lowest level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Instructions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are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executed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on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the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multiprocessors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at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the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same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time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while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individual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data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access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requests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are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made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to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the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000000"/>
                </a:solidFill>
              </a:rPr>
              <a:t>memory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This will hide the memory access latency better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</a:rPr>
              <a:t>Having long, separated data access phases and computation phases is not a good design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2C8C13-49C7-4995-806A-3A98707256E2}"/>
              </a:ext>
            </a:extLst>
          </p:cNvPr>
          <p:cNvGrpSpPr/>
          <p:nvPr/>
        </p:nvGrpSpPr>
        <p:grpSpPr>
          <a:xfrm>
            <a:off x="8572300" y="3183399"/>
            <a:ext cx="3421432" cy="2063303"/>
            <a:chOff x="5594412" y="1965664"/>
            <a:chExt cx="4012708" cy="2234198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93AB66D-7044-5342-8C12-6E32891CE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40"/>
            <a:stretch/>
          </p:blipFill>
          <p:spPr>
            <a:xfrm>
              <a:off x="7600766" y="1965664"/>
              <a:ext cx="2006354" cy="2234198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3419893-CB54-4821-AD12-44478650C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740"/>
            <a:stretch/>
          </p:blipFill>
          <p:spPr>
            <a:xfrm>
              <a:off x="5594412" y="1965664"/>
              <a:ext cx="2006354" cy="223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929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2800" dirty="0"/>
              <a:t>Uniformly Fine-Grained Data-Parallel Computing on a GPU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/>
                  <a:t>Uniformly Fine-Grained Data-Parallel Design (cont’d)</a:t>
                </a: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Example of uniformly fine-grained data-parallel computing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 multiprocessor can read from up to 128 contiguous bytes from global memory in one memory access cycle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problem :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=0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𝑁</m:t>
                        </m:r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summation over N numbers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𝑑</m:t>
                        </m:r>
                      </m:e>
                      <m:sub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bPr>
                          <m:e>
                            <m:r>
                              <a:rPr lang="en-US" altLang="ko-KR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sz="1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not</m:t>
                    </m:r>
                    <m:r>
                      <a:rPr lang="en-US" altLang="ko-KR" sz="1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 </m:t>
                    </m:r>
                    <m:sSub>
                      <m:sSubPr>
                        <m:ctrlP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𝑑</m:t>
                        </m:r>
                      </m:e>
                      <m:sub>
                        <m: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={</m:t>
                    </m:r>
                    <m:sSub>
                      <m:sSubPr>
                        <m:ctrlP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𝑥</m:t>
                        </m:r>
                      </m:e>
                      <m:sub>
                        <m: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SupPr>
                      <m:e>
                        <m: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}</m:t>
                        </m:r>
                      </m:e>
                      <m:sub>
                        <m: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𝑗𝑀</m:t>
                        </m:r>
                      </m:sub>
                      <m:sup>
                        <m:d>
                          <m:dPr>
                            <m:ctrlPr>
                              <a:rPr lang="en-US" altLang="ko-KR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dPr>
                          <m:e>
                            <m:r>
                              <a:rPr lang="en-US" altLang="ko-KR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𝑗</m:t>
                            </m:r>
                            <m:r>
                              <a:rPr lang="en-US" altLang="ko-KR" sz="1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+1</m:t>
                            </m:r>
                          </m:e>
                        </m:d>
                        <m: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𝑀</m:t>
                        </m:r>
                        <m: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This satisfy the uniformly fine-grained requirement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𝑝𝑟𝑜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: 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𝑆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𝑚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+=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8ED071D-C106-4C0E-9DD6-5B3DF89C7E98}"/>
              </a:ext>
            </a:extLst>
          </p:cNvPr>
          <p:cNvCxnSpPr>
            <a:cxnSpLocks/>
          </p:cNvCxnSpPr>
          <p:nvPr/>
        </p:nvCxnSpPr>
        <p:spPr>
          <a:xfrm>
            <a:off x="4260433" y="4524125"/>
            <a:ext cx="0" cy="180457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4682F5-C8A2-4E34-833A-7744E86FCCA1}"/>
              </a:ext>
            </a:extLst>
          </p:cNvPr>
          <p:cNvGrpSpPr/>
          <p:nvPr/>
        </p:nvGrpSpPr>
        <p:grpSpPr>
          <a:xfrm>
            <a:off x="1557615" y="4654366"/>
            <a:ext cx="2289284" cy="1576158"/>
            <a:chOff x="2099009" y="4798628"/>
            <a:chExt cx="2289284" cy="157615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EAF0713-7BBD-492B-BC82-DEE787CB5450}"/>
                </a:ext>
              </a:extLst>
            </p:cNvPr>
            <p:cNvSpPr/>
            <p:nvPr/>
          </p:nvSpPr>
          <p:spPr>
            <a:xfrm>
              <a:off x="2115691" y="4815504"/>
              <a:ext cx="656137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AAF6D1-B551-4696-BD14-5BD851DC4EDB}"/>
                </a:ext>
              </a:extLst>
            </p:cNvPr>
            <p:cNvSpPr txBox="1"/>
            <p:nvPr/>
          </p:nvSpPr>
          <p:spPr>
            <a:xfrm>
              <a:off x="2099009" y="5929232"/>
              <a:ext cx="656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Cache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D43924-0B4C-48A6-9EA4-3C911DEC0782}"/>
                </a:ext>
              </a:extLst>
            </p:cNvPr>
            <p:cNvSpPr txBox="1"/>
            <p:nvPr/>
          </p:nvSpPr>
          <p:spPr>
            <a:xfrm>
              <a:off x="2199141" y="4798628"/>
              <a:ext cx="489236" cy="108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lain" startAt="3"/>
              </a:pPr>
              <a:r>
                <a:rPr kumimoji="1" lang="en-US" altLang="ko-Kore-KR" sz="1100" dirty="0"/>
                <a:t>7</a:t>
              </a:r>
            </a:p>
            <a:p>
              <a:pPr marL="228600" indent="-228600">
                <a:lnSpc>
                  <a:spcPct val="150000"/>
                </a:lnSpc>
                <a:buAutoNum type="arabicPlain" startAt="2"/>
              </a:pPr>
              <a:r>
                <a:rPr kumimoji="1" lang="en-US" altLang="ko-Kore-KR" sz="1100" dirty="0"/>
                <a:t>6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1     5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0     4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FF04E1C-CDE3-4655-81FC-239014F104D3}"/>
                </a:ext>
              </a:extLst>
            </p:cNvPr>
            <p:cNvSpPr/>
            <p:nvPr/>
          </p:nvSpPr>
          <p:spPr>
            <a:xfrm>
              <a:off x="2771828" y="4815503"/>
              <a:ext cx="1616465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A2270507-43B1-4BC4-A8A7-5787C13151B6}"/>
                    </a:ext>
                  </a:extLst>
                </p:cNvPr>
                <p:cNvSpPr/>
                <p:nvPr/>
              </p:nvSpPr>
              <p:spPr>
                <a:xfrm>
                  <a:off x="2891877" y="5009084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A2270507-43B1-4BC4-A8A7-5787C13151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877" y="5009084"/>
                  <a:ext cx="261257" cy="26125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7B04B9-1600-488C-B8A5-78B24CA3A21D}"/>
                    </a:ext>
                  </a:extLst>
                </p:cNvPr>
                <p:cNvSpPr txBox="1"/>
                <p:nvPr/>
              </p:nvSpPr>
              <p:spPr>
                <a:xfrm>
                  <a:off x="2960526" y="5913121"/>
                  <a:ext cx="12390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Processors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(cores 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threads) 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7B04B9-1600-488C-B8A5-78B24CA3A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0526" y="5913121"/>
                  <a:ext cx="1239068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970" t="-1333" r="-4926" b="-10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FC90F5AF-5C8D-4FBF-B42E-02A783611876}"/>
                    </a:ext>
                  </a:extLst>
                </p:cNvPr>
                <p:cNvSpPr/>
                <p:nvPr/>
              </p:nvSpPr>
              <p:spPr>
                <a:xfrm>
                  <a:off x="3267543" y="5009084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FC90F5AF-5C8D-4FBF-B42E-02A7836118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543" y="5009084"/>
                  <a:ext cx="261257" cy="26125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769C08BB-9EF1-48EA-ACE5-5B7D242BF190}"/>
                    </a:ext>
                  </a:extLst>
                </p:cNvPr>
                <p:cNvSpPr/>
                <p:nvPr/>
              </p:nvSpPr>
              <p:spPr>
                <a:xfrm>
                  <a:off x="3643209" y="5009084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769C08BB-9EF1-48EA-ACE5-5B7D242BF1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209" y="5009084"/>
                  <a:ext cx="261257" cy="26125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DA0C0B08-D9E8-4F4A-BC60-258B9161CBDA}"/>
                    </a:ext>
                  </a:extLst>
                </p:cNvPr>
                <p:cNvSpPr/>
                <p:nvPr/>
              </p:nvSpPr>
              <p:spPr>
                <a:xfrm>
                  <a:off x="4018876" y="5009084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DA0C0B08-D9E8-4F4A-BC60-258B9161CB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876" y="5009084"/>
                  <a:ext cx="261257" cy="26125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EB71C19B-FD17-4E53-B2AE-AF51D568DAF2}"/>
                    </a:ext>
                  </a:extLst>
                </p:cNvPr>
                <p:cNvSpPr/>
                <p:nvPr/>
              </p:nvSpPr>
              <p:spPr>
                <a:xfrm>
                  <a:off x="2891877" y="5430675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EB71C19B-FD17-4E53-B2AE-AF51D568DA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877" y="5430675"/>
                  <a:ext cx="261257" cy="26125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F0D8451-986D-4AE4-9C24-BC92DAFF345A}"/>
                    </a:ext>
                  </a:extLst>
                </p:cNvPr>
                <p:cNvSpPr/>
                <p:nvPr/>
              </p:nvSpPr>
              <p:spPr>
                <a:xfrm>
                  <a:off x="3267543" y="5430675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1F0D8451-986D-4AE4-9C24-BC92DAFF34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543" y="5430675"/>
                  <a:ext cx="261257" cy="26125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9C08EB45-4FEB-4228-93C1-BC5F3A6C9F4A}"/>
                    </a:ext>
                  </a:extLst>
                </p:cNvPr>
                <p:cNvSpPr/>
                <p:nvPr/>
              </p:nvSpPr>
              <p:spPr>
                <a:xfrm>
                  <a:off x="3643209" y="5430675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9C08EB45-4FEB-4228-93C1-BC5F3A6C9F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209" y="5430675"/>
                  <a:ext cx="261257" cy="26125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B3EE8B6B-57DC-41D6-A6C7-3FAE6DC4B299}"/>
                    </a:ext>
                  </a:extLst>
                </p:cNvPr>
                <p:cNvSpPr/>
                <p:nvPr/>
              </p:nvSpPr>
              <p:spPr>
                <a:xfrm>
                  <a:off x="4018876" y="5430675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B3EE8B6B-57DC-41D6-A6C7-3FAE6DC4B2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876" y="5430675"/>
                  <a:ext cx="261257" cy="261257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918D30C4-F006-40EE-8453-A5DA388F7574}"/>
              </a:ext>
            </a:extLst>
          </p:cNvPr>
          <p:cNvSpPr/>
          <p:nvPr/>
        </p:nvSpPr>
        <p:spPr>
          <a:xfrm>
            <a:off x="1648901" y="4703352"/>
            <a:ext cx="500400" cy="500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D288E5-3D2D-4B29-AB85-D0B32D8BD171}"/>
                  </a:ext>
                </a:extLst>
              </p:cNvPr>
              <p:cNvSpPr txBox="1"/>
              <p:nvPr/>
            </p:nvSpPr>
            <p:spPr>
              <a:xfrm>
                <a:off x="2447486" y="4364779"/>
                <a:ext cx="1141723" cy="344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D288E5-3D2D-4B29-AB85-D0B32D8BD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486" y="4364779"/>
                <a:ext cx="1141723" cy="344710"/>
              </a:xfrm>
              <a:prstGeom prst="rect">
                <a:avLst/>
              </a:prstGeom>
              <a:blipFill>
                <a:blip r:embed="rId1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타원 54">
            <a:extLst>
              <a:ext uri="{FF2B5EF4-FFF2-40B4-BE49-F238E27FC236}">
                <a16:creationId xmlns:a16="http://schemas.microsoft.com/office/drawing/2014/main" id="{2AC1D4F1-9F24-4884-9613-2ED4983302A9}"/>
              </a:ext>
            </a:extLst>
          </p:cNvPr>
          <p:cNvSpPr/>
          <p:nvPr/>
        </p:nvSpPr>
        <p:spPr>
          <a:xfrm>
            <a:off x="1639376" y="5214675"/>
            <a:ext cx="500400" cy="5007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구부러진 연결선[U] 47">
            <a:extLst>
              <a:ext uri="{FF2B5EF4-FFF2-40B4-BE49-F238E27FC236}">
                <a16:creationId xmlns:a16="http://schemas.microsoft.com/office/drawing/2014/main" id="{770249D7-9BEA-4147-ACA5-C104E53C7DA7}"/>
              </a:ext>
            </a:extLst>
          </p:cNvPr>
          <p:cNvCxnSpPr>
            <a:cxnSpLocks/>
            <a:stCxn id="55" idx="5"/>
            <a:endCxn id="45" idx="4"/>
          </p:cNvCxnSpPr>
          <p:nvPr/>
        </p:nvCxnSpPr>
        <p:spPr>
          <a:xfrm rot="5400000" flipH="1" flipV="1">
            <a:off x="2203631" y="4988942"/>
            <a:ext cx="516010" cy="790284"/>
          </a:xfrm>
          <a:prstGeom prst="curvedConnector3">
            <a:avLst>
              <a:gd name="adj1" fmla="val -1421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[U] 47">
            <a:extLst>
              <a:ext uri="{FF2B5EF4-FFF2-40B4-BE49-F238E27FC236}">
                <a16:creationId xmlns:a16="http://schemas.microsoft.com/office/drawing/2014/main" id="{7C617ED9-AD38-4563-B960-5F7BB79BD202}"/>
              </a:ext>
            </a:extLst>
          </p:cNvPr>
          <p:cNvCxnSpPr>
            <a:cxnSpLocks/>
            <a:stCxn id="7" idx="0"/>
            <a:endCxn id="42" idx="7"/>
          </p:cNvCxnSpPr>
          <p:nvPr/>
        </p:nvCxnSpPr>
        <p:spPr>
          <a:xfrm rot="16200000" flipH="1">
            <a:off x="2136425" y="4466028"/>
            <a:ext cx="199730" cy="674379"/>
          </a:xfrm>
          <a:prstGeom prst="curvedConnector3">
            <a:avLst>
              <a:gd name="adj1" fmla="val -11445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918393C-86D0-4C35-A103-D5DA76E77DA5}"/>
                  </a:ext>
                </a:extLst>
              </p:cNvPr>
              <p:cNvSpPr txBox="1"/>
              <p:nvPr/>
            </p:nvSpPr>
            <p:spPr>
              <a:xfrm>
                <a:off x="2654251" y="5488122"/>
                <a:ext cx="1136978" cy="340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4918393C-86D0-4C35-A103-D5DA76E77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251" y="5488122"/>
                <a:ext cx="1136978" cy="340286"/>
              </a:xfrm>
              <a:prstGeom prst="rect">
                <a:avLst/>
              </a:prstGeom>
              <a:blipFill>
                <a:blip r:embed="rId1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DEB5D9EC-0DCC-40BA-BBDA-F823C832B172}"/>
              </a:ext>
            </a:extLst>
          </p:cNvPr>
          <p:cNvGrpSpPr/>
          <p:nvPr/>
        </p:nvGrpSpPr>
        <p:grpSpPr>
          <a:xfrm>
            <a:off x="4673966" y="4656659"/>
            <a:ext cx="2289284" cy="1576158"/>
            <a:chOff x="2099009" y="4798628"/>
            <a:chExt cx="2289284" cy="1576158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E93D2C8-91E2-4823-B9CB-16EDA9ED6325}"/>
                </a:ext>
              </a:extLst>
            </p:cNvPr>
            <p:cNvSpPr/>
            <p:nvPr/>
          </p:nvSpPr>
          <p:spPr>
            <a:xfrm>
              <a:off x="2115691" y="4815504"/>
              <a:ext cx="656137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BAE2A84-9744-41CD-975A-E4CAD4675363}"/>
                </a:ext>
              </a:extLst>
            </p:cNvPr>
            <p:cNvSpPr txBox="1"/>
            <p:nvPr/>
          </p:nvSpPr>
          <p:spPr>
            <a:xfrm>
              <a:off x="2099009" y="5929232"/>
              <a:ext cx="656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Cache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16F57FE-E02E-4F1C-BED3-A0F4B5097186}"/>
                </a:ext>
              </a:extLst>
            </p:cNvPr>
            <p:cNvSpPr txBox="1"/>
            <p:nvPr/>
          </p:nvSpPr>
          <p:spPr>
            <a:xfrm>
              <a:off x="2199141" y="4798628"/>
              <a:ext cx="489236" cy="108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lain" startAt="3"/>
              </a:pPr>
              <a:r>
                <a:rPr kumimoji="1" lang="en-US" altLang="ko-Kore-KR" sz="1100" dirty="0"/>
                <a:t>7</a:t>
              </a:r>
            </a:p>
            <a:p>
              <a:pPr marL="228600" indent="-228600">
                <a:lnSpc>
                  <a:spcPct val="150000"/>
                </a:lnSpc>
                <a:buAutoNum type="arabicPlain" startAt="2"/>
              </a:pPr>
              <a:r>
                <a:rPr kumimoji="1" lang="en-US" altLang="ko-Kore-KR" sz="1100" dirty="0"/>
                <a:t>6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1     5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0     4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35C070F-FCAE-43EB-9E6F-8FD2AB66B5B5}"/>
                </a:ext>
              </a:extLst>
            </p:cNvPr>
            <p:cNvSpPr/>
            <p:nvPr/>
          </p:nvSpPr>
          <p:spPr>
            <a:xfrm>
              <a:off x="2771828" y="4815503"/>
              <a:ext cx="1616465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BB0A359A-A888-49D4-9488-E05247DA21E0}"/>
                    </a:ext>
                  </a:extLst>
                </p:cNvPr>
                <p:cNvSpPr/>
                <p:nvPr/>
              </p:nvSpPr>
              <p:spPr>
                <a:xfrm>
                  <a:off x="2891877" y="5009084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BB0A359A-A888-49D4-9488-E05247DA21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877" y="5009084"/>
                  <a:ext cx="261257" cy="261257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946BCDB-6202-4718-BF28-8F78951764DB}"/>
                    </a:ext>
                  </a:extLst>
                </p:cNvPr>
                <p:cNvSpPr txBox="1"/>
                <p:nvPr/>
              </p:nvSpPr>
              <p:spPr>
                <a:xfrm>
                  <a:off x="2960526" y="5913121"/>
                  <a:ext cx="12390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Processors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(cores 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threads) 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946BCDB-6202-4718-BF28-8F78951764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0526" y="5913121"/>
                  <a:ext cx="1239068" cy="461665"/>
                </a:xfrm>
                <a:prstGeom prst="rect">
                  <a:avLst/>
                </a:prstGeom>
                <a:blipFill>
                  <a:blip r:embed="rId16"/>
                  <a:stretch>
                    <a:fillRect l="-1970" t="-1316" r="-4926" b="-92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F5E0B657-39DD-47B8-824A-1928EA4E3BC0}"/>
                    </a:ext>
                  </a:extLst>
                </p:cNvPr>
                <p:cNvSpPr/>
                <p:nvPr/>
              </p:nvSpPr>
              <p:spPr>
                <a:xfrm>
                  <a:off x="3267543" y="5009084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F5E0B657-39DD-47B8-824A-1928EA4E3B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543" y="5009084"/>
                  <a:ext cx="261257" cy="261257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85C61843-BE41-40B0-8DBF-15FAB868C883}"/>
                    </a:ext>
                  </a:extLst>
                </p:cNvPr>
                <p:cNvSpPr/>
                <p:nvPr/>
              </p:nvSpPr>
              <p:spPr>
                <a:xfrm>
                  <a:off x="3643209" y="5009084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85C61843-BE41-40B0-8DBF-15FAB868C8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209" y="5009084"/>
                  <a:ext cx="261257" cy="261257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29413418-3858-491C-B6EA-0012A2B11AD9}"/>
                    </a:ext>
                  </a:extLst>
                </p:cNvPr>
                <p:cNvSpPr/>
                <p:nvPr/>
              </p:nvSpPr>
              <p:spPr>
                <a:xfrm>
                  <a:off x="4018876" y="5009084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29413418-3858-491C-B6EA-0012A2B11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876" y="5009084"/>
                  <a:ext cx="261257" cy="26125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7FD20297-77B7-4D1B-B7BA-44F8E7FBA36A}"/>
                    </a:ext>
                  </a:extLst>
                </p:cNvPr>
                <p:cNvSpPr/>
                <p:nvPr/>
              </p:nvSpPr>
              <p:spPr>
                <a:xfrm>
                  <a:off x="2891877" y="5430675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7FD20297-77B7-4D1B-B7BA-44F8E7FBA3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1877" y="5430675"/>
                  <a:ext cx="261257" cy="261257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496BBEF3-08D0-4343-B6A8-C853F7399BAB}"/>
                    </a:ext>
                  </a:extLst>
                </p:cNvPr>
                <p:cNvSpPr/>
                <p:nvPr/>
              </p:nvSpPr>
              <p:spPr>
                <a:xfrm>
                  <a:off x="3267543" y="5430675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496BBEF3-08D0-4343-B6A8-C853F7399B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543" y="5430675"/>
                  <a:ext cx="261257" cy="26125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C1EA583E-95B1-4FEF-A778-5BC3EC86337D}"/>
                    </a:ext>
                  </a:extLst>
                </p:cNvPr>
                <p:cNvSpPr/>
                <p:nvPr/>
              </p:nvSpPr>
              <p:spPr>
                <a:xfrm>
                  <a:off x="3643209" y="5430675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C1EA583E-95B1-4FEF-A778-5BC3EC863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3209" y="5430675"/>
                  <a:ext cx="261257" cy="26125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56D071D5-7936-4BA5-857B-F6C150C4A5B3}"/>
                    </a:ext>
                  </a:extLst>
                </p:cNvPr>
                <p:cNvSpPr/>
                <p:nvPr/>
              </p:nvSpPr>
              <p:spPr>
                <a:xfrm>
                  <a:off x="4018876" y="5430675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56D071D5-7936-4BA5-857B-F6C150C4A5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876" y="5430675"/>
                  <a:ext cx="261257" cy="261257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타원 73">
            <a:extLst>
              <a:ext uri="{FF2B5EF4-FFF2-40B4-BE49-F238E27FC236}">
                <a16:creationId xmlns:a16="http://schemas.microsoft.com/office/drawing/2014/main" id="{60A48E9B-6339-4DD4-A0DC-1C7858EB7C6B}"/>
              </a:ext>
            </a:extLst>
          </p:cNvPr>
          <p:cNvSpPr/>
          <p:nvPr/>
        </p:nvSpPr>
        <p:spPr>
          <a:xfrm>
            <a:off x="4795865" y="4739522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441A3A4-5716-47B2-BFA4-A065CAA0020D}"/>
                  </a:ext>
                </a:extLst>
              </p:cNvPr>
              <p:cNvSpPr txBox="1"/>
              <p:nvPr/>
            </p:nvSpPr>
            <p:spPr>
              <a:xfrm>
                <a:off x="5330103" y="4389990"/>
                <a:ext cx="388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441A3A4-5716-47B2-BFA4-A065CAA00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03" y="4389990"/>
                <a:ext cx="388163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3B93087-FBEB-494D-9378-36D868E66F8B}"/>
                  </a:ext>
                </a:extLst>
              </p:cNvPr>
              <p:cNvSpPr txBox="1"/>
              <p:nvPr/>
            </p:nvSpPr>
            <p:spPr>
              <a:xfrm>
                <a:off x="5525601" y="5491187"/>
                <a:ext cx="433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3B93087-FBEB-494D-9378-36D868E66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601" y="5491187"/>
                <a:ext cx="433260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구부러진 연결선[U] 47">
            <a:extLst>
              <a:ext uri="{FF2B5EF4-FFF2-40B4-BE49-F238E27FC236}">
                <a16:creationId xmlns:a16="http://schemas.microsoft.com/office/drawing/2014/main" id="{7482E649-FBB6-4C13-AD6B-25875682E7E7}"/>
              </a:ext>
            </a:extLst>
          </p:cNvPr>
          <p:cNvCxnSpPr>
            <a:cxnSpLocks/>
            <a:stCxn id="74" idx="7"/>
            <a:endCxn id="65" idx="0"/>
          </p:cNvCxnSpPr>
          <p:nvPr/>
        </p:nvCxnSpPr>
        <p:spPr>
          <a:xfrm rot="16200000" flipH="1">
            <a:off x="5240867" y="4510519"/>
            <a:ext cx="95961" cy="617230"/>
          </a:xfrm>
          <a:prstGeom prst="curvedConnector3">
            <a:avLst>
              <a:gd name="adj1" fmla="val -13222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구부러진 연결선[U] 47">
            <a:extLst>
              <a:ext uri="{FF2B5EF4-FFF2-40B4-BE49-F238E27FC236}">
                <a16:creationId xmlns:a16="http://schemas.microsoft.com/office/drawing/2014/main" id="{F1E11A67-09FE-451A-96B0-663AF504AAFF}"/>
              </a:ext>
            </a:extLst>
          </p:cNvPr>
          <p:cNvCxnSpPr>
            <a:cxnSpLocks/>
            <a:stCxn id="83" idx="0"/>
            <a:endCxn id="67" idx="0"/>
          </p:cNvCxnSpPr>
          <p:nvPr/>
        </p:nvCxnSpPr>
        <p:spPr>
          <a:xfrm rot="16200000" flipH="1">
            <a:off x="5489543" y="4383530"/>
            <a:ext cx="125955" cy="841215"/>
          </a:xfrm>
          <a:prstGeom prst="curvedConnector3">
            <a:avLst>
              <a:gd name="adj1" fmla="val -24199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1D2A82AC-C6F9-4730-9CCF-94DC15F101D6}"/>
              </a:ext>
            </a:extLst>
          </p:cNvPr>
          <p:cNvSpPr/>
          <p:nvPr/>
        </p:nvSpPr>
        <p:spPr>
          <a:xfrm>
            <a:off x="4795865" y="4986528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78D5CE7-71BA-40F5-93B0-6AA6FC14E0A9}"/>
              </a:ext>
            </a:extLst>
          </p:cNvPr>
          <p:cNvSpPr/>
          <p:nvPr/>
        </p:nvSpPr>
        <p:spPr>
          <a:xfrm>
            <a:off x="4795865" y="5233534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13BD0BF-68E2-44CD-BACA-3C6CE56488B0}"/>
              </a:ext>
            </a:extLst>
          </p:cNvPr>
          <p:cNvSpPr/>
          <p:nvPr/>
        </p:nvSpPr>
        <p:spPr>
          <a:xfrm>
            <a:off x="4795865" y="5480539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3A4BCA1F-0CA4-4A22-8F96-105E08024D6A}"/>
              </a:ext>
            </a:extLst>
          </p:cNvPr>
          <p:cNvSpPr/>
          <p:nvPr/>
        </p:nvSpPr>
        <p:spPr>
          <a:xfrm>
            <a:off x="5023914" y="4741160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440160D-D3C1-42C5-B467-D2B61F7F5449}"/>
              </a:ext>
            </a:extLst>
          </p:cNvPr>
          <p:cNvSpPr/>
          <p:nvPr/>
        </p:nvSpPr>
        <p:spPr>
          <a:xfrm>
            <a:off x="5023914" y="4988166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67E37702-DEE9-4D84-A11F-33DD92E359F9}"/>
              </a:ext>
            </a:extLst>
          </p:cNvPr>
          <p:cNvSpPr/>
          <p:nvPr/>
        </p:nvSpPr>
        <p:spPr>
          <a:xfrm>
            <a:off x="5023914" y="5235172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23C46D85-56B9-4E6C-A411-A212F32511AE}"/>
              </a:ext>
            </a:extLst>
          </p:cNvPr>
          <p:cNvSpPr/>
          <p:nvPr/>
        </p:nvSpPr>
        <p:spPr>
          <a:xfrm>
            <a:off x="5023914" y="5482177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구부러진 연결선[U] 47">
            <a:extLst>
              <a:ext uri="{FF2B5EF4-FFF2-40B4-BE49-F238E27FC236}">
                <a16:creationId xmlns:a16="http://schemas.microsoft.com/office/drawing/2014/main" id="{0F1BF78D-829B-4853-9A8C-74DFD4D2EFF8}"/>
              </a:ext>
            </a:extLst>
          </p:cNvPr>
          <p:cNvCxnSpPr>
            <a:cxnSpLocks/>
            <a:stCxn id="84" idx="0"/>
            <a:endCxn id="68" idx="0"/>
          </p:cNvCxnSpPr>
          <p:nvPr/>
        </p:nvCxnSpPr>
        <p:spPr>
          <a:xfrm rot="5400000" flipH="1" flipV="1">
            <a:off x="5679829" y="4319201"/>
            <a:ext cx="121051" cy="1216881"/>
          </a:xfrm>
          <a:prstGeom prst="curvedConnector3">
            <a:avLst>
              <a:gd name="adj1" fmla="val 49342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구부러진 연결선[U] 47">
            <a:extLst>
              <a:ext uri="{FF2B5EF4-FFF2-40B4-BE49-F238E27FC236}">
                <a16:creationId xmlns:a16="http://schemas.microsoft.com/office/drawing/2014/main" id="{C351EC1B-CCA2-4D23-85AF-A346B5BCD62A}"/>
              </a:ext>
            </a:extLst>
          </p:cNvPr>
          <p:cNvCxnSpPr>
            <a:cxnSpLocks/>
            <a:stCxn id="80" idx="0"/>
            <a:endCxn id="69" idx="0"/>
          </p:cNvCxnSpPr>
          <p:nvPr/>
        </p:nvCxnSpPr>
        <p:spPr>
          <a:xfrm rot="5400000" flipH="1" flipV="1">
            <a:off x="5754457" y="4016524"/>
            <a:ext cx="119413" cy="1820597"/>
          </a:xfrm>
          <a:prstGeom prst="curvedConnector3">
            <a:avLst>
              <a:gd name="adj1" fmla="val 49882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구부러진 연결선[U] 47">
            <a:extLst>
              <a:ext uri="{FF2B5EF4-FFF2-40B4-BE49-F238E27FC236}">
                <a16:creationId xmlns:a16="http://schemas.microsoft.com/office/drawing/2014/main" id="{40EBF4DF-E048-46F7-BD64-853196955560}"/>
              </a:ext>
            </a:extLst>
          </p:cNvPr>
          <p:cNvCxnSpPr>
            <a:cxnSpLocks/>
            <a:stCxn id="81" idx="4"/>
            <a:endCxn id="70" idx="4"/>
          </p:cNvCxnSpPr>
          <p:nvPr/>
        </p:nvCxnSpPr>
        <p:spPr>
          <a:xfrm rot="16200000" flipH="1">
            <a:off x="5200450" y="5152949"/>
            <a:ext cx="100429" cy="693598"/>
          </a:xfrm>
          <a:prstGeom prst="curvedConnector3">
            <a:avLst>
              <a:gd name="adj1" fmla="val 32762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구부러진 연결선[U] 47">
            <a:extLst>
              <a:ext uri="{FF2B5EF4-FFF2-40B4-BE49-F238E27FC236}">
                <a16:creationId xmlns:a16="http://schemas.microsoft.com/office/drawing/2014/main" id="{5E027BC5-C9E9-4E17-9F42-F58D9E189789}"/>
              </a:ext>
            </a:extLst>
          </p:cNvPr>
          <p:cNvCxnSpPr>
            <a:cxnSpLocks/>
            <a:stCxn id="85" idx="4"/>
            <a:endCxn id="71" idx="4"/>
          </p:cNvCxnSpPr>
          <p:nvPr/>
        </p:nvCxnSpPr>
        <p:spPr>
          <a:xfrm rot="16200000" flipH="1">
            <a:off x="5503126" y="5079959"/>
            <a:ext cx="98791" cy="841215"/>
          </a:xfrm>
          <a:prstGeom prst="curvedConnector3">
            <a:avLst>
              <a:gd name="adj1" fmla="val 52422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구부러진 연결선[U] 47">
            <a:extLst>
              <a:ext uri="{FF2B5EF4-FFF2-40B4-BE49-F238E27FC236}">
                <a16:creationId xmlns:a16="http://schemas.microsoft.com/office/drawing/2014/main" id="{3A3C708F-5266-4407-8337-E0BBAF722823}"/>
              </a:ext>
            </a:extLst>
          </p:cNvPr>
          <p:cNvCxnSpPr>
            <a:cxnSpLocks/>
            <a:stCxn id="82" idx="4"/>
            <a:endCxn id="72" idx="4"/>
          </p:cNvCxnSpPr>
          <p:nvPr/>
        </p:nvCxnSpPr>
        <p:spPr>
          <a:xfrm rot="5400000" flipH="1" flipV="1">
            <a:off x="5553042" y="4900786"/>
            <a:ext cx="146576" cy="1444930"/>
          </a:xfrm>
          <a:prstGeom prst="curvedConnector3">
            <a:avLst>
              <a:gd name="adj1" fmla="val -25993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구부러진 연결선[U] 47">
            <a:extLst>
              <a:ext uri="{FF2B5EF4-FFF2-40B4-BE49-F238E27FC236}">
                <a16:creationId xmlns:a16="http://schemas.microsoft.com/office/drawing/2014/main" id="{D51B423D-30FA-465D-B164-E21C2D7D0231}"/>
              </a:ext>
            </a:extLst>
          </p:cNvPr>
          <p:cNvCxnSpPr>
            <a:cxnSpLocks/>
            <a:stCxn id="86" idx="5"/>
            <a:endCxn id="73" idx="4"/>
          </p:cNvCxnSpPr>
          <p:nvPr/>
        </p:nvCxnSpPr>
        <p:spPr>
          <a:xfrm rot="5400000" flipH="1" flipV="1">
            <a:off x="5908081" y="4850164"/>
            <a:ext cx="116582" cy="1516180"/>
          </a:xfrm>
          <a:prstGeom prst="curvedConnector3">
            <a:avLst>
              <a:gd name="adj1" fmla="val -34577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EFA6A9E-BE74-40E8-868F-C868CFAE4EA5}"/>
                  </a:ext>
                </a:extLst>
              </p:cNvPr>
              <p:cNvSpPr txBox="1"/>
              <p:nvPr/>
            </p:nvSpPr>
            <p:spPr>
              <a:xfrm>
                <a:off x="5788880" y="4382047"/>
                <a:ext cx="388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EFA6A9E-BE74-40E8-868F-C868CFAE4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880" y="4382047"/>
                <a:ext cx="388163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BB7FDC3-B77E-4D63-989A-1D7E4D21385F}"/>
                  </a:ext>
                </a:extLst>
              </p:cNvPr>
              <p:cNvSpPr txBox="1"/>
              <p:nvPr/>
            </p:nvSpPr>
            <p:spPr>
              <a:xfrm>
                <a:off x="6188141" y="4382047"/>
                <a:ext cx="388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EBB7FDC3-B77E-4D63-989A-1D7E4D213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141" y="4382047"/>
                <a:ext cx="388163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3215F66-3446-4EB7-A076-AEF447A72035}"/>
                  </a:ext>
                </a:extLst>
              </p:cNvPr>
              <p:cNvSpPr txBox="1"/>
              <p:nvPr/>
            </p:nvSpPr>
            <p:spPr>
              <a:xfrm>
                <a:off x="6530380" y="4381535"/>
                <a:ext cx="388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3215F66-3446-4EB7-A076-AEF447A72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80" y="4381535"/>
                <a:ext cx="388163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CFF82A2-AE83-4989-A5D9-ECCBC637BECB}"/>
                  </a:ext>
                </a:extLst>
              </p:cNvPr>
              <p:cNvSpPr txBox="1"/>
              <p:nvPr/>
            </p:nvSpPr>
            <p:spPr>
              <a:xfrm>
                <a:off x="5955200" y="5492147"/>
                <a:ext cx="388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CFF82A2-AE83-4989-A5D9-ECCBC637B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200" y="5492147"/>
                <a:ext cx="388163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365C6F-E6B0-4249-982C-72BBFAD3E6A4}"/>
                  </a:ext>
                </a:extLst>
              </p:cNvPr>
              <p:cNvSpPr txBox="1"/>
              <p:nvPr/>
            </p:nvSpPr>
            <p:spPr>
              <a:xfrm>
                <a:off x="6339422" y="5491954"/>
                <a:ext cx="388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6365C6F-E6B0-4249-982C-72BBFAD3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422" y="5491954"/>
                <a:ext cx="388163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8572988-6FB1-4575-A5D6-8AA804E2DF60}"/>
                  </a:ext>
                </a:extLst>
              </p:cNvPr>
              <p:cNvSpPr txBox="1"/>
              <p:nvPr/>
            </p:nvSpPr>
            <p:spPr>
              <a:xfrm>
                <a:off x="6667586" y="5496219"/>
                <a:ext cx="388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8572988-6FB1-4575-A5D6-8AA804E2D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86" y="5496219"/>
                <a:ext cx="388163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1322A3B-C217-4409-A7C5-8C786D6FA4AA}"/>
              </a:ext>
            </a:extLst>
          </p:cNvPr>
          <p:cNvCxnSpPr>
            <a:cxnSpLocks/>
          </p:cNvCxnSpPr>
          <p:nvPr/>
        </p:nvCxnSpPr>
        <p:spPr>
          <a:xfrm>
            <a:off x="7123742" y="5228885"/>
            <a:ext cx="4318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A9FFE56-D8D2-4645-9F5F-951E0D3CBCDF}"/>
                  </a:ext>
                </a:extLst>
              </p:cNvPr>
              <p:cNvSpPr txBox="1"/>
              <p:nvPr/>
            </p:nvSpPr>
            <p:spPr>
              <a:xfrm>
                <a:off x="7619387" y="4959609"/>
                <a:ext cx="44327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𝑝𝑟𝑜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𝑝𝑟𝑜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, … ,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𝑝𝑟𝑜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400" dirty="0"/>
              </a:p>
              <a:p>
                <a:r>
                  <a:rPr lang="en-US" altLang="ko-KR" sz="1400" dirty="0"/>
                  <a:t>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𝑝𝑟𝑜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𝑝𝑟𝑜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, … ,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𝑝𝑟𝑜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A9FFE56-D8D2-4645-9F5F-951E0D3CB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387" y="4959609"/>
                <a:ext cx="4432752" cy="523220"/>
              </a:xfrm>
              <a:prstGeom prst="rect">
                <a:avLst/>
              </a:prstGeom>
              <a:blipFill>
                <a:blip r:embed="rId30"/>
                <a:stretch>
                  <a:fillRect l="-573" t="-2381" b="-119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DF310D52-6A67-413C-927B-6D48A8F7E034}"/>
              </a:ext>
            </a:extLst>
          </p:cNvPr>
          <p:cNvCxnSpPr>
            <a:cxnSpLocks/>
          </p:cNvCxnSpPr>
          <p:nvPr/>
        </p:nvCxnSpPr>
        <p:spPr>
          <a:xfrm>
            <a:off x="7123742" y="5810378"/>
            <a:ext cx="4318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A3E6E0A7-D4B5-4BEF-A417-B688929500EF}"/>
              </a:ext>
            </a:extLst>
          </p:cNvPr>
          <p:cNvSpPr txBox="1"/>
          <p:nvPr/>
        </p:nvSpPr>
        <p:spPr>
          <a:xfrm>
            <a:off x="7619387" y="5665496"/>
            <a:ext cx="447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All processors are always busy &amp; low memory access delay </a:t>
            </a:r>
          </a:p>
        </p:txBody>
      </p:sp>
    </p:spTree>
    <p:extLst>
      <p:ext uri="{BB962C8B-B14F-4D97-AF65-F5344CB8AC3E}">
        <p14:creationId xmlns:p14="http://schemas.microsoft.com/office/powerpoint/2010/main" val="60904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3" grpId="0"/>
      <p:bldP spid="55" grpId="0" animBg="1"/>
      <p:bldP spid="164" grpId="0"/>
      <p:bldP spid="74" grpId="0" animBg="1"/>
      <p:bldP spid="75" grpId="0"/>
      <p:bldP spid="77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167" grpId="0"/>
      <p:bldP spid="168" grpId="0"/>
      <p:bldP spid="169" grpId="0"/>
      <p:bldP spid="170" grpId="0"/>
      <p:bldP spid="171" grpId="0"/>
      <p:bldP spid="172" grpId="0"/>
      <p:bldP spid="17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Clustering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Concept of k-Means </a:t>
                </a:r>
                <a:r>
                  <a:rPr kumimoji="1" lang="en-US" altLang="ko-KR" sz="2400" b="1" dirty="0"/>
                  <a:t>Clustering Algorithm</a:t>
                </a: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Pseudocode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𝑋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={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|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=1,…,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}</m:t>
                    </m:r>
                  </m:oMath>
                </a14:m>
                <a:r>
                  <a:rPr lang="en-US" altLang="ko-KR" sz="1800" b="1" dirty="0">
                    <a:latin typeface="KoPub돋움체_Pro Medium"/>
                    <a:ea typeface="KoPub돋움체_Pro Medium"/>
                  </a:rPr>
                  <a:t> : dataset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: the number of cluster,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  <a:ea typeface="KoPub돋움체_Pro Medium"/>
                      </a:rPr>
                      <m:t>M</m:t>
                    </m:r>
                    <m:r>
                      <a:rPr lang="en-US" altLang="ko-KR" sz="1800" b="0" i="0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800" i="1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=1,…,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800" b="0" i="1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cluster centroids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𝑆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: the subset of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that are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KoPub돋움체_Pro Medium"/>
                          </a:rPr>
                          <m:t>𝑚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This algorithm guarantees convergence to only a local optimum of the objective function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dirty="0"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804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E57226A-463F-FD41-8B75-9D6952D81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098" y="3166701"/>
            <a:ext cx="5501979" cy="1897562"/>
          </a:xfrm>
          <a:prstGeom prst="rect">
            <a:avLst/>
          </a:prstGeom>
        </p:spPr>
      </p:pic>
      <p:pic>
        <p:nvPicPr>
          <p:cNvPr id="6" name="그림 5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9EE557C0-73EE-CA42-A766-DD5D4923C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675" y="5442929"/>
            <a:ext cx="2451697" cy="5924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CAC24C-B38E-DF4E-A8F9-C57A720B1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7175" y="2941893"/>
            <a:ext cx="3211035" cy="21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75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Clustering Algorithm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469354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/>
              <a:t> Data Parallelism in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k-Means 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Data-Parallel design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A dataset is partitioned into blocks with the number of data points matching the thread block size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The step 2 of k-Means data parallel and can be performed in an SNWV.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Each thread evaluates the distances from a data point to all the centroids (Parallel)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Each thread assigns the membership of the data points (Parallel)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The centroids are loaded to all the multiprocessors as read-only variables and shared (SNWV)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Membership vector calculated on the GPU is transferred to the CPU to update the centroids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>
              <a:latin typeface="KoPub돋움체_Pro Medium"/>
              <a:ea typeface="KoPub돋움체_Pro Medium"/>
            </a:endParaRPr>
          </a:p>
          <a:p>
            <a:pPr marL="1371600" lvl="3" indent="0">
              <a:lnSpc>
                <a:spcPct val="100000"/>
              </a:lnSpc>
              <a:buNone/>
            </a:pP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73E4286-4AA1-E146-BA26-0C66582E2242}"/>
              </a:ext>
            </a:extLst>
          </p:cNvPr>
          <p:cNvGrpSpPr/>
          <p:nvPr/>
        </p:nvGrpSpPr>
        <p:grpSpPr>
          <a:xfrm>
            <a:off x="7044082" y="4077983"/>
            <a:ext cx="3033440" cy="2239470"/>
            <a:chOff x="8775043" y="3727504"/>
            <a:chExt cx="3033440" cy="22394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42CDAD-C1DC-794C-944A-459D3F63D28F}"/>
                </a:ext>
              </a:extLst>
            </p:cNvPr>
            <p:cNvSpPr txBox="1"/>
            <p:nvPr/>
          </p:nvSpPr>
          <p:spPr>
            <a:xfrm>
              <a:off x="10652129" y="376149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….</a:t>
              </a:r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FFDB2C6-E798-5B41-AA12-98F53365BB33}"/>
                </a:ext>
              </a:extLst>
            </p:cNvPr>
            <p:cNvGrpSpPr/>
            <p:nvPr/>
          </p:nvGrpSpPr>
          <p:grpSpPr>
            <a:xfrm>
              <a:off x="11407412" y="3727504"/>
              <a:ext cx="401071" cy="875594"/>
              <a:chOff x="11439813" y="3727504"/>
              <a:chExt cx="401071" cy="8755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원통형 11">
                    <a:extLst>
                      <a:ext uri="{FF2B5EF4-FFF2-40B4-BE49-F238E27FC236}">
                        <a16:creationId xmlns:a16="http://schemas.microsoft.com/office/drawing/2014/main" id="{9A21A7FF-F98E-3649-A130-623321711E55}"/>
                      </a:ext>
                    </a:extLst>
                  </p:cNvPr>
                  <p:cNvSpPr/>
                  <p:nvPr/>
                </p:nvSpPr>
                <p:spPr>
                  <a:xfrm>
                    <a:off x="11439813" y="3727504"/>
                    <a:ext cx="401071" cy="437322"/>
                  </a:xfrm>
                  <a:prstGeom prst="can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" name="원통형 11">
                    <a:extLst>
                      <a:ext uri="{FF2B5EF4-FFF2-40B4-BE49-F238E27FC236}">
                        <a16:creationId xmlns:a16="http://schemas.microsoft.com/office/drawing/2014/main" id="{95419403-8E82-42F5-BA5C-980C5FF34D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9813" y="3727504"/>
                    <a:ext cx="401071" cy="437322"/>
                  </a:xfrm>
                  <a:prstGeom prst="can">
                    <a:avLst/>
                  </a:prstGeom>
                  <a:blipFill>
                    <a:blip r:embed="rId4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89BA2E4C-C1A5-6341-9F44-DD6B7888AB25}"/>
                  </a:ext>
                </a:extLst>
              </p:cNvPr>
              <p:cNvCxnSpPr/>
              <p:nvPr/>
            </p:nvCxnSpPr>
            <p:spPr>
              <a:xfrm flipH="1">
                <a:off x="11640348" y="4165777"/>
                <a:ext cx="1" cy="4373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F034286-3DEA-3E4E-9D46-28E7121937A6}"/>
                    </a:ext>
                  </a:extLst>
                </p:cNvPr>
                <p:cNvSpPr txBox="1"/>
                <p:nvPr/>
              </p:nvSpPr>
              <p:spPr>
                <a:xfrm>
                  <a:off x="9226831" y="4616949"/>
                  <a:ext cx="254818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𝑒𝑚𝑏𝑒𝑟𝑠h𝑖𝑝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𝑝𝑜𝑖𝑛𝑡𝑠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F034286-3DEA-3E4E-9D46-28E712193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831" y="4616949"/>
                  <a:ext cx="2548186" cy="338554"/>
                </a:xfrm>
                <a:prstGeom prst="rect">
                  <a:avLst/>
                </a:prstGeom>
                <a:blipFill>
                  <a:blip r:embed="rId5"/>
                  <a:stretch>
                    <a:fillRect r="-4950" b="-14815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AD169C1-F78F-FF42-8B15-2D6D6E689184}"/>
                </a:ext>
              </a:extLst>
            </p:cNvPr>
            <p:cNvGrpSpPr/>
            <p:nvPr/>
          </p:nvGrpSpPr>
          <p:grpSpPr>
            <a:xfrm>
              <a:off x="9979981" y="3727504"/>
              <a:ext cx="401071" cy="875594"/>
              <a:chOff x="9935011" y="3727504"/>
              <a:chExt cx="401071" cy="8755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원통형 21">
                    <a:extLst>
                      <a:ext uri="{FF2B5EF4-FFF2-40B4-BE49-F238E27FC236}">
                        <a16:creationId xmlns:a16="http://schemas.microsoft.com/office/drawing/2014/main" id="{0F9F6D00-AA1C-2B4A-9A49-892B4869C2A1}"/>
                      </a:ext>
                    </a:extLst>
                  </p:cNvPr>
                  <p:cNvSpPr/>
                  <p:nvPr/>
                </p:nvSpPr>
                <p:spPr>
                  <a:xfrm>
                    <a:off x="9935011" y="3727504"/>
                    <a:ext cx="401071" cy="437322"/>
                  </a:xfrm>
                  <a:prstGeom prst="can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2" name="원통형 21">
                    <a:extLst>
                      <a:ext uri="{FF2B5EF4-FFF2-40B4-BE49-F238E27FC236}">
                        <a16:creationId xmlns:a16="http://schemas.microsoft.com/office/drawing/2014/main" id="{5B691001-9F8F-4B59-8B3A-F4595C0913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011" y="3727504"/>
                    <a:ext cx="401071" cy="437322"/>
                  </a:xfrm>
                  <a:prstGeom prst="can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D4B30857-4136-0B4B-B999-C691681D7975}"/>
                  </a:ext>
                </a:extLst>
              </p:cNvPr>
              <p:cNvCxnSpPr/>
              <p:nvPr/>
            </p:nvCxnSpPr>
            <p:spPr>
              <a:xfrm flipH="1">
                <a:off x="10135546" y="4165777"/>
                <a:ext cx="1" cy="4373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C207892-2A3B-694A-94F4-446C055B0CFB}"/>
                </a:ext>
              </a:extLst>
            </p:cNvPr>
            <p:cNvGrpSpPr/>
            <p:nvPr/>
          </p:nvGrpSpPr>
          <p:grpSpPr>
            <a:xfrm>
              <a:off x="9262380" y="3727504"/>
              <a:ext cx="401071" cy="874643"/>
              <a:chOff x="9262381" y="3727504"/>
              <a:chExt cx="401071" cy="8746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원통형 22">
                    <a:extLst>
                      <a:ext uri="{FF2B5EF4-FFF2-40B4-BE49-F238E27FC236}">
                        <a16:creationId xmlns:a16="http://schemas.microsoft.com/office/drawing/2014/main" id="{BCAEC71D-910B-C74B-98F4-FF5A334AEC02}"/>
                      </a:ext>
                    </a:extLst>
                  </p:cNvPr>
                  <p:cNvSpPr/>
                  <p:nvPr/>
                </p:nvSpPr>
                <p:spPr>
                  <a:xfrm>
                    <a:off x="9262381" y="3727504"/>
                    <a:ext cx="401071" cy="437322"/>
                  </a:xfrm>
                  <a:prstGeom prst="can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3" name="원통형 22">
                    <a:extLst>
                      <a:ext uri="{FF2B5EF4-FFF2-40B4-BE49-F238E27FC236}">
                        <a16:creationId xmlns:a16="http://schemas.microsoft.com/office/drawing/2014/main" id="{CD85321F-6A27-4BD1-A3F6-AFD03D8143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2381" y="3727504"/>
                    <a:ext cx="401071" cy="437322"/>
                  </a:xfrm>
                  <a:prstGeom prst="can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4BD1DEED-2573-F042-8A4F-F0E331C7A9F9}"/>
                  </a:ext>
                </a:extLst>
              </p:cNvPr>
              <p:cNvCxnSpPr/>
              <p:nvPr/>
            </p:nvCxnSpPr>
            <p:spPr>
              <a:xfrm flipH="1">
                <a:off x="9462915" y="4164826"/>
                <a:ext cx="1" cy="4373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5AA12B8-0989-D342-8CDF-D14B2FF3D41F}"/>
                    </a:ext>
                  </a:extLst>
                </p:cNvPr>
                <p:cNvSpPr txBox="1"/>
                <p:nvPr/>
              </p:nvSpPr>
              <p:spPr>
                <a:xfrm>
                  <a:off x="8775043" y="4168075"/>
                  <a:ext cx="7347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5AA12B8-0989-D342-8CDF-D14B2FF3D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043" y="4168075"/>
                  <a:ext cx="734753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7482EB2-7A92-0046-936F-14D28702EB85}"/>
                    </a:ext>
                  </a:extLst>
                </p:cNvPr>
                <p:cNvSpPr txBox="1"/>
                <p:nvPr/>
              </p:nvSpPr>
              <p:spPr>
                <a:xfrm>
                  <a:off x="9544956" y="4162038"/>
                  <a:ext cx="7419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7482EB2-7A92-0046-936F-14D28702E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4956" y="4162038"/>
                  <a:ext cx="741998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8B893190-2222-794C-8A00-A52A74BE0026}"/>
                </a:ext>
              </a:extLst>
            </p:cNvPr>
            <p:cNvCxnSpPr>
              <a:cxnSpLocks/>
            </p:cNvCxnSpPr>
            <p:nvPr/>
          </p:nvCxnSpPr>
          <p:spPr>
            <a:xfrm>
              <a:off x="9480850" y="4969354"/>
              <a:ext cx="853845" cy="7236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355A6CC-DD49-C64E-B09A-7C862BB83C2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10359930" y="4955503"/>
              <a:ext cx="140994" cy="7143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EF01C75-05BF-FF43-9151-2182140E0C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6156" y="4969354"/>
              <a:ext cx="1201791" cy="7236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1C7A85-F9B8-CC42-BC46-1AD01842DBC2}"/>
                </a:ext>
              </a:extLst>
            </p:cNvPr>
            <p:cNvSpPr txBox="1"/>
            <p:nvPr/>
          </p:nvSpPr>
          <p:spPr>
            <a:xfrm>
              <a:off x="9747702" y="5689975"/>
              <a:ext cx="12913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KoPub돋움체_Pro Medium"/>
                  <a:ea typeface="KoPub돋움체_Pro Medium"/>
                </a:rPr>
                <a:t>Global centroids</a:t>
              </a:r>
              <a:endParaRPr lang="ko-KR" altLang="en-US" sz="12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62F6388-434D-E34C-9D2C-B9B9B247DC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0860" y="4024158"/>
            <a:ext cx="4222046" cy="1919112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A84A2D5-0660-644B-B984-CE50B2BF2401}"/>
              </a:ext>
            </a:extLst>
          </p:cNvPr>
          <p:cNvCxnSpPr>
            <a:cxnSpLocks/>
            <a:endCxn id="73" idx="0"/>
          </p:cNvCxnSpPr>
          <p:nvPr/>
        </p:nvCxnSpPr>
        <p:spPr>
          <a:xfrm flipH="1">
            <a:off x="5836782" y="5297792"/>
            <a:ext cx="373292" cy="6579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65205328-9B37-D646-9A2F-C3DFF89ED0E0}"/>
              </a:ext>
            </a:extLst>
          </p:cNvPr>
          <p:cNvCxnSpPr>
            <a:cxnSpLocks/>
          </p:cNvCxnSpPr>
          <p:nvPr/>
        </p:nvCxnSpPr>
        <p:spPr>
          <a:xfrm flipV="1">
            <a:off x="3008727" y="5283440"/>
            <a:ext cx="870430" cy="113431"/>
          </a:xfrm>
          <a:prstGeom prst="curvedConnector3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CD0A69F9-33F7-994E-AE85-49AF2F864148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73542" y="4946685"/>
            <a:ext cx="710065" cy="160306"/>
          </a:xfrm>
          <a:prstGeom prst="curvedConnector3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51701B-46D0-594F-A88A-1E3F19A9B304}"/>
                  </a:ext>
                </a:extLst>
              </p:cNvPr>
              <p:cNvSpPr txBox="1"/>
              <p:nvPr/>
            </p:nvSpPr>
            <p:spPr>
              <a:xfrm>
                <a:off x="3193028" y="5365696"/>
                <a:ext cx="8040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𝑡h𝑟𝑒𝑎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51701B-46D0-594F-A88A-1E3F19A9B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028" y="5365696"/>
                <a:ext cx="804002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구부러진 연결선[U] 57">
            <a:extLst>
              <a:ext uri="{FF2B5EF4-FFF2-40B4-BE49-F238E27FC236}">
                <a16:creationId xmlns:a16="http://schemas.microsoft.com/office/drawing/2014/main" id="{B87F757D-12E6-C444-9DFD-4129B6D75C5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48421" y="4453143"/>
            <a:ext cx="685914" cy="218661"/>
          </a:xfrm>
          <a:prstGeom prst="curvedConnector3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[U] 60">
            <a:extLst>
              <a:ext uri="{FF2B5EF4-FFF2-40B4-BE49-F238E27FC236}">
                <a16:creationId xmlns:a16="http://schemas.microsoft.com/office/drawing/2014/main" id="{33B869E7-B65A-6041-B19F-B6EAD08816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91597" y="4695880"/>
            <a:ext cx="830298" cy="344822"/>
          </a:xfrm>
          <a:prstGeom prst="curvedConnector3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E39E369-17FB-174E-83B1-576E1E0457F4}"/>
                  </a:ext>
                </a:extLst>
              </p:cNvPr>
              <p:cNvSpPr txBox="1"/>
              <p:nvPr/>
            </p:nvSpPr>
            <p:spPr>
              <a:xfrm>
                <a:off x="2852157" y="4181361"/>
                <a:ext cx="7717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𝑡h𝑟𝑒𝑎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E39E369-17FB-174E-83B1-576E1E045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157" y="4181361"/>
                <a:ext cx="77175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3C14E55-3863-9D40-A53E-98919B4F768A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5160010" y="4698307"/>
            <a:ext cx="676772" cy="1257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937394D-99EB-0243-BE22-C045B6531CD4}"/>
              </a:ext>
            </a:extLst>
          </p:cNvPr>
          <p:cNvSpPr txBox="1"/>
          <p:nvPr/>
        </p:nvSpPr>
        <p:spPr>
          <a:xfrm>
            <a:off x="2222740" y="5955700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000" dirty="0">
                <a:latin typeface="KoPub돋움체_Pro Medium"/>
                <a:ea typeface="KoPub돋움체_Pro Medium"/>
              </a:rPr>
              <a:t>Each thread calculates the distance </a:t>
            </a:r>
          </a:p>
          <a:p>
            <a:pPr algn="ctr"/>
            <a:r>
              <a:rPr kumimoji="1" lang="en-US" altLang="ko-Kore-KR" sz="1000" dirty="0">
                <a:latin typeface="KoPub돋움체_Pro Medium"/>
                <a:ea typeface="KoPub돋움체_Pro Medium"/>
              </a:rPr>
              <a:t>from a data to all the centroids</a:t>
            </a:r>
            <a:endParaRPr kumimoji="1" lang="ko-Kore-KR" altLang="en-US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85DD7A-6CAA-8E4C-80E8-ED64145523A4}"/>
              </a:ext>
            </a:extLst>
          </p:cNvPr>
          <p:cNvSpPr txBox="1"/>
          <p:nvPr/>
        </p:nvSpPr>
        <p:spPr>
          <a:xfrm>
            <a:off x="4633568" y="5955700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000" dirty="0">
                <a:latin typeface="KoPub돋움체_Pro Medium"/>
                <a:ea typeface="KoPub돋움체_Pro Medium"/>
              </a:rPr>
              <a:t>Centroids are shared by all the threads</a:t>
            </a:r>
          </a:p>
          <a:p>
            <a:pPr algn="ctr"/>
            <a:r>
              <a:rPr kumimoji="1" lang="en-US" altLang="ko-Kore-KR" sz="1000" dirty="0">
                <a:latin typeface="KoPub돋움체_Pro Medium"/>
                <a:ea typeface="KoPub돋움체_Pro Medium"/>
              </a:rPr>
              <a:t>(Read-Only variables)</a:t>
            </a:r>
            <a:endParaRPr kumimoji="1" lang="ko-Kore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EB5B703-EE8C-4E4F-83C5-0ABC9206DBC3}"/>
                  </a:ext>
                </a:extLst>
              </p:cNvPr>
              <p:cNvSpPr txBox="1"/>
              <p:nvPr/>
            </p:nvSpPr>
            <p:spPr>
              <a:xfrm>
                <a:off x="9042981" y="4495870"/>
                <a:ext cx="908967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EB5B703-EE8C-4E4F-83C5-0ABC9206D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981" y="4495870"/>
                <a:ext cx="908967" cy="355867"/>
              </a:xfrm>
              <a:prstGeom prst="rect">
                <a:avLst/>
              </a:prstGeom>
              <a:blipFill>
                <a:blip r:embed="rId1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왼쪽 중괄호[L] 76">
            <a:extLst>
              <a:ext uri="{FF2B5EF4-FFF2-40B4-BE49-F238E27FC236}">
                <a16:creationId xmlns:a16="http://schemas.microsoft.com/office/drawing/2014/main" id="{5B031BC6-ECC7-9544-95B1-62B0A57C769A}"/>
              </a:ext>
            </a:extLst>
          </p:cNvPr>
          <p:cNvSpPr/>
          <p:nvPr/>
        </p:nvSpPr>
        <p:spPr>
          <a:xfrm rot="10800000">
            <a:off x="10342642" y="4074763"/>
            <a:ext cx="381600" cy="1121350"/>
          </a:xfrm>
          <a:prstGeom prst="leftBrace">
            <a:avLst>
              <a:gd name="adj1" fmla="val 46680"/>
              <a:gd name="adj2" fmla="val 50653"/>
            </a:avLst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0B9752-2418-9C49-8515-4353669DCC9C}"/>
              </a:ext>
            </a:extLst>
          </p:cNvPr>
          <p:cNvSpPr txBox="1"/>
          <p:nvPr/>
        </p:nvSpPr>
        <p:spPr>
          <a:xfrm>
            <a:off x="10749670" y="4481310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KoPub돋움체_Pro Medium"/>
                <a:ea typeface="KoPub돋움체_Pro Medium"/>
              </a:rPr>
              <a:t>GPU</a:t>
            </a:r>
            <a:endParaRPr lang="ko-KR" altLang="en-US" sz="1200" dirty="0"/>
          </a:p>
        </p:txBody>
      </p:sp>
      <p:sp>
        <p:nvSpPr>
          <p:cNvPr id="88" name="왼쪽 중괄호[L] 87">
            <a:extLst>
              <a:ext uri="{FF2B5EF4-FFF2-40B4-BE49-F238E27FC236}">
                <a16:creationId xmlns:a16="http://schemas.microsoft.com/office/drawing/2014/main" id="{8722B9D9-AD80-F941-8E46-E717916759CC}"/>
              </a:ext>
            </a:extLst>
          </p:cNvPr>
          <p:cNvSpPr/>
          <p:nvPr/>
        </p:nvSpPr>
        <p:spPr>
          <a:xfrm rot="10800000">
            <a:off x="10342642" y="5251555"/>
            <a:ext cx="381600" cy="924271"/>
          </a:xfrm>
          <a:prstGeom prst="leftBrace">
            <a:avLst>
              <a:gd name="adj1" fmla="val 33970"/>
              <a:gd name="adj2" fmla="val 51300"/>
            </a:avLst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E6B399E-3CAC-694E-8B78-E6AF1CF708EB}"/>
              </a:ext>
            </a:extLst>
          </p:cNvPr>
          <p:cNvSpPr txBox="1"/>
          <p:nvPr/>
        </p:nvSpPr>
        <p:spPr>
          <a:xfrm>
            <a:off x="10749670" y="554315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KoPub돋움체_Pro Medium"/>
                <a:ea typeface="KoPub돋움체_Pro Medium"/>
              </a:rPr>
              <a:t>CPU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421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Clustering Algorithm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4" y="1165005"/>
            <a:ext cx="117523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/>
              <a:t> Fine-Grained Data-Parallelism in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k-Means 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Fine-Grained Data-Parallel design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Fine grained data-parallel computation is achieved by arranging the data values of all threads in a thread block to work in a synchronized fashion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The column of input datasets is naturally one datapoint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The input data should be arranged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The data points that are accessed by all threads in block in the same clock cycle are consecutive in memory</a:t>
            </a:r>
          </a:p>
          <a:p>
            <a:pPr marL="1371600" lvl="3" indent="0">
              <a:lnSpc>
                <a:spcPct val="100000"/>
              </a:lnSpc>
              <a:buNone/>
            </a:pP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DB784D8-3588-A441-A503-5A41E4766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37" r="9"/>
          <a:stretch/>
        </p:blipFill>
        <p:spPr>
          <a:xfrm>
            <a:off x="2074525" y="4969550"/>
            <a:ext cx="2358571" cy="1359831"/>
          </a:xfrm>
          <a:prstGeom prst="rect">
            <a:avLst/>
          </a:prstGeom>
        </p:spPr>
      </p:pic>
      <p:pic>
        <p:nvPicPr>
          <p:cNvPr id="42" name="그림 41" descr="테이블이(가) 표시된 사진&#10;&#10;자동 생성된 설명">
            <a:extLst>
              <a:ext uri="{FF2B5EF4-FFF2-40B4-BE49-F238E27FC236}">
                <a16:creationId xmlns:a16="http://schemas.microsoft.com/office/drawing/2014/main" id="{A0411738-0515-F24A-978B-EFA8C1D92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05"/>
          <a:stretch/>
        </p:blipFill>
        <p:spPr>
          <a:xfrm>
            <a:off x="2074525" y="3496015"/>
            <a:ext cx="2475703" cy="1359831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9427BA-EEE9-C041-AF10-587D61A6E8D8}"/>
              </a:ext>
            </a:extLst>
          </p:cNvPr>
          <p:cNvCxnSpPr>
            <a:cxnSpLocks/>
          </p:cNvCxnSpPr>
          <p:nvPr/>
        </p:nvCxnSpPr>
        <p:spPr>
          <a:xfrm>
            <a:off x="4712982" y="4087897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EC4860C7-4A42-DB4F-ABB8-26E1CA9DC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78993"/>
              </p:ext>
            </p:extLst>
          </p:nvPr>
        </p:nvGraphicFramePr>
        <p:xfrm>
          <a:off x="5358867" y="3512890"/>
          <a:ext cx="2293256" cy="1106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657">
                  <a:extLst>
                    <a:ext uri="{9D8B030D-6E8A-4147-A177-3AD203B41FA5}">
                      <a16:colId xmlns:a16="http://schemas.microsoft.com/office/drawing/2014/main" val="2996021400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1183148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2366894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1472481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68737637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84816542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076461154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33565870"/>
                    </a:ext>
                  </a:extLst>
                </a:gridCol>
              </a:tblGrid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305200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230648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3102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96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A2772C1-2021-1045-B7CB-F49DB85C4FFF}"/>
                  </a:ext>
                </a:extLst>
              </p:cNvPr>
              <p:cNvSpPr txBox="1"/>
              <p:nvPr/>
            </p:nvSpPr>
            <p:spPr>
              <a:xfrm>
                <a:off x="5351610" y="4626619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A2772C1-2021-1045-B7CB-F49DB85C4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10" y="4626619"/>
                <a:ext cx="34214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B15BAB-3B31-664D-A429-9C0F0183B35F}"/>
                  </a:ext>
                </a:extLst>
              </p:cNvPr>
              <p:cNvSpPr txBox="1"/>
              <p:nvPr/>
            </p:nvSpPr>
            <p:spPr>
              <a:xfrm>
                <a:off x="5627381" y="4626619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B15BAB-3B31-664D-A429-9C0F0183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381" y="4626619"/>
                <a:ext cx="34214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5E2DFC8-C2D9-BF47-A1AA-200B2E3F354E}"/>
                  </a:ext>
                </a:extLst>
              </p:cNvPr>
              <p:cNvSpPr txBox="1"/>
              <p:nvPr/>
            </p:nvSpPr>
            <p:spPr>
              <a:xfrm>
                <a:off x="5914543" y="4626619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5E2DFC8-C2D9-BF47-A1AA-200B2E3F3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43" y="4626619"/>
                <a:ext cx="34214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40D1CB-6840-B94C-8248-8A01B68BF155}"/>
                  </a:ext>
                </a:extLst>
              </p:cNvPr>
              <p:cNvSpPr txBox="1"/>
              <p:nvPr/>
            </p:nvSpPr>
            <p:spPr>
              <a:xfrm>
                <a:off x="6199635" y="4626619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40D1CB-6840-B94C-8248-8A01B68BF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35" y="4626619"/>
                <a:ext cx="34214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075DC3B-B954-3A48-94E0-9664D6F06948}"/>
                  </a:ext>
                </a:extLst>
              </p:cNvPr>
              <p:cNvSpPr txBox="1"/>
              <p:nvPr/>
            </p:nvSpPr>
            <p:spPr>
              <a:xfrm>
                <a:off x="6477476" y="4626619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075DC3B-B954-3A48-94E0-9664D6F0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76" y="4626619"/>
                <a:ext cx="34214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666F176-CA7C-9544-AFBE-0FF4DB895A83}"/>
                  </a:ext>
                </a:extLst>
              </p:cNvPr>
              <p:cNvSpPr txBox="1"/>
              <p:nvPr/>
            </p:nvSpPr>
            <p:spPr>
              <a:xfrm>
                <a:off x="6777082" y="4626619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666F176-CA7C-9544-AFBE-0FF4DB895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82" y="4626619"/>
                <a:ext cx="34214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A4CE2C4-8721-B240-B4A9-D7B46604703C}"/>
                  </a:ext>
                </a:extLst>
              </p:cNvPr>
              <p:cNvSpPr txBox="1"/>
              <p:nvPr/>
            </p:nvSpPr>
            <p:spPr>
              <a:xfrm>
                <a:off x="7054923" y="4626619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A4CE2C4-8721-B240-B4A9-D7B466047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23" y="4626619"/>
                <a:ext cx="34214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5669B09-25F3-4C43-B811-0D258EA1E2A8}"/>
                  </a:ext>
                </a:extLst>
              </p:cNvPr>
              <p:cNvSpPr txBox="1"/>
              <p:nvPr/>
            </p:nvSpPr>
            <p:spPr>
              <a:xfrm>
                <a:off x="7354529" y="46193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5669B09-25F3-4C43-B811-0D258EA1E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529" y="4619362"/>
                <a:ext cx="34214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E46F56-19F3-E347-BCF3-040AB1369618}"/>
              </a:ext>
            </a:extLst>
          </p:cNvPr>
          <p:cNvCxnSpPr>
            <a:cxnSpLocks/>
          </p:cNvCxnSpPr>
          <p:nvPr/>
        </p:nvCxnSpPr>
        <p:spPr>
          <a:xfrm>
            <a:off x="4712982" y="5622324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표 7">
            <a:extLst>
              <a:ext uri="{FF2B5EF4-FFF2-40B4-BE49-F238E27FC236}">
                <a16:creationId xmlns:a16="http://schemas.microsoft.com/office/drawing/2014/main" id="{3200E87A-BE28-AC44-A0C2-E49FC2EFC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97407"/>
              </p:ext>
            </p:extLst>
          </p:nvPr>
        </p:nvGraphicFramePr>
        <p:xfrm>
          <a:off x="5358867" y="5047317"/>
          <a:ext cx="2293256" cy="1106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657">
                  <a:extLst>
                    <a:ext uri="{9D8B030D-6E8A-4147-A177-3AD203B41FA5}">
                      <a16:colId xmlns:a16="http://schemas.microsoft.com/office/drawing/2014/main" val="2996021400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1183148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2366894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1472481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68737637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84816542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076461154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33565870"/>
                    </a:ext>
                  </a:extLst>
                </a:gridCol>
              </a:tblGrid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305200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230648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3102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96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223F15E-F6D4-3E4A-9D45-6EDECBBCC9EE}"/>
                  </a:ext>
                </a:extLst>
              </p:cNvPr>
              <p:cNvSpPr txBox="1"/>
              <p:nvPr/>
            </p:nvSpPr>
            <p:spPr>
              <a:xfrm>
                <a:off x="5351610" y="6161046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223F15E-F6D4-3E4A-9D45-6EDECBBC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610" y="6161046"/>
                <a:ext cx="34214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F519A12-F62A-ED4F-B42A-19BF39A71462}"/>
                  </a:ext>
                </a:extLst>
              </p:cNvPr>
              <p:cNvSpPr txBox="1"/>
              <p:nvPr/>
            </p:nvSpPr>
            <p:spPr>
              <a:xfrm>
                <a:off x="5627381" y="6161046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F519A12-F62A-ED4F-B42A-19BF39A71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381" y="6161046"/>
                <a:ext cx="34214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0894392-70D6-0742-972E-B496A2781A3E}"/>
                  </a:ext>
                </a:extLst>
              </p:cNvPr>
              <p:cNvSpPr txBox="1"/>
              <p:nvPr/>
            </p:nvSpPr>
            <p:spPr>
              <a:xfrm>
                <a:off x="5914543" y="6161046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0894392-70D6-0742-972E-B496A278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43" y="6161046"/>
                <a:ext cx="34214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BE93859-4E05-9540-A592-9EBC50D56275}"/>
                  </a:ext>
                </a:extLst>
              </p:cNvPr>
              <p:cNvSpPr txBox="1"/>
              <p:nvPr/>
            </p:nvSpPr>
            <p:spPr>
              <a:xfrm>
                <a:off x="6199635" y="6161046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BE93859-4E05-9540-A592-9EBC50D56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35" y="6161046"/>
                <a:ext cx="34214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6B3F396-F348-A948-82FE-7805390549CE}"/>
                  </a:ext>
                </a:extLst>
              </p:cNvPr>
              <p:cNvSpPr txBox="1"/>
              <p:nvPr/>
            </p:nvSpPr>
            <p:spPr>
              <a:xfrm>
                <a:off x="6477476" y="6161046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6B3F396-F348-A948-82FE-780539054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76" y="6161046"/>
                <a:ext cx="34214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CAAD683-B80D-8442-8C18-D5455B9E27CD}"/>
                  </a:ext>
                </a:extLst>
              </p:cNvPr>
              <p:cNvSpPr txBox="1"/>
              <p:nvPr/>
            </p:nvSpPr>
            <p:spPr>
              <a:xfrm>
                <a:off x="6777082" y="6161046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CAAD683-B80D-8442-8C18-D5455B9E2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082" y="6161046"/>
                <a:ext cx="34214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8BEAA94-6EFA-2F40-AAFE-247D27508050}"/>
                  </a:ext>
                </a:extLst>
              </p:cNvPr>
              <p:cNvSpPr txBox="1"/>
              <p:nvPr/>
            </p:nvSpPr>
            <p:spPr>
              <a:xfrm>
                <a:off x="7054923" y="6161046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8BEAA94-6EFA-2F40-AAFE-247D2750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923" y="6161046"/>
                <a:ext cx="34214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4585148-688F-3641-B0E8-A3C3525258E4}"/>
                  </a:ext>
                </a:extLst>
              </p:cNvPr>
              <p:cNvSpPr txBox="1"/>
              <p:nvPr/>
            </p:nvSpPr>
            <p:spPr>
              <a:xfrm>
                <a:off x="7354529" y="6153789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4585148-688F-3641-B0E8-A3C352525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529" y="6153789"/>
                <a:ext cx="34214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13D79B28-05EC-C04A-BAEB-BE49F996443A}"/>
              </a:ext>
            </a:extLst>
          </p:cNvPr>
          <p:cNvSpPr/>
          <p:nvPr/>
        </p:nvSpPr>
        <p:spPr>
          <a:xfrm>
            <a:off x="5366150" y="3512891"/>
            <a:ext cx="562933" cy="1106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9D1FCCB-FA70-2041-A118-66BFF7B1A160}"/>
              </a:ext>
            </a:extLst>
          </p:cNvPr>
          <p:cNvCxnSpPr>
            <a:cxnSpLocks/>
          </p:cNvCxnSpPr>
          <p:nvPr/>
        </p:nvCxnSpPr>
        <p:spPr>
          <a:xfrm>
            <a:off x="8000464" y="4053876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3A1142-9C8A-C94A-B756-ED75C3E9209C}"/>
              </a:ext>
            </a:extLst>
          </p:cNvPr>
          <p:cNvSpPr/>
          <p:nvPr/>
        </p:nvSpPr>
        <p:spPr>
          <a:xfrm>
            <a:off x="8665026" y="3512891"/>
            <a:ext cx="656137" cy="1106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F0ADC5D-338C-FB48-98DF-6DC38268E259}"/>
              </a:ext>
            </a:extLst>
          </p:cNvPr>
          <p:cNvSpPr txBox="1"/>
          <p:nvPr/>
        </p:nvSpPr>
        <p:spPr>
          <a:xfrm>
            <a:off x="8648344" y="4626619"/>
            <a:ext cx="65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Cache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E691D-A300-204C-A1BA-E6795D36FB57}"/>
              </a:ext>
            </a:extLst>
          </p:cNvPr>
          <p:cNvSpPr txBox="1"/>
          <p:nvPr/>
        </p:nvSpPr>
        <p:spPr>
          <a:xfrm>
            <a:off x="8748476" y="3496015"/>
            <a:ext cx="489236" cy="108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lain" startAt="3"/>
            </a:pPr>
            <a:r>
              <a:rPr kumimoji="1" lang="en-US" altLang="ko-Kore-KR" sz="1100" dirty="0"/>
              <a:t>7</a:t>
            </a:r>
          </a:p>
          <a:p>
            <a:pPr marL="228600" indent="-228600">
              <a:lnSpc>
                <a:spcPct val="150000"/>
              </a:lnSpc>
              <a:buAutoNum type="arabicPlain" startAt="2"/>
            </a:pPr>
            <a:r>
              <a:rPr kumimoji="1" lang="en-US" altLang="ko-Kore-KR" sz="1100" dirty="0"/>
              <a:t>6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100" dirty="0"/>
              <a:t>1     5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100" dirty="0"/>
              <a:t>0     4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1472BD-3412-D748-B494-B1257FBF867B}"/>
              </a:ext>
            </a:extLst>
          </p:cNvPr>
          <p:cNvSpPr/>
          <p:nvPr/>
        </p:nvSpPr>
        <p:spPr>
          <a:xfrm>
            <a:off x="9321163" y="3512890"/>
            <a:ext cx="1616465" cy="1106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35839AFD-E598-DF4F-820B-5240BE75AB4E}"/>
                  </a:ext>
                </a:extLst>
              </p:cNvPr>
              <p:cNvSpPr/>
              <p:nvPr/>
            </p:nvSpPr>
            <p:spPr>
              <a:xfrm>
                <a:off x="9441212" y="3706471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35839AFD-E598-DF4F-820B-5240BE75A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212" y="3706471"/>
                <a:ext cx="261257" cy="261257"/>
              </a:xfrm>
              <a:prstGeom prst="ellipse">
                <a:avLst/>
              </a:prstGeom>
              <a:blipFill>
                <a:blip r:embed="rId12"/>
                <a:stretch>
                  <a:fillRect l="-13636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DEB13B1-80CE-9549-93E2-8DD6C880AB96}"/>
                  </a:ext>
                </a:extLst>
              </p:cNvPr>
              <p:cNvSpPr txBox="1"/>
              <p:nvPr/>
            </p:nvSpPr>
            <p:spPr>
              <a:xfrm>
                <a:off x="9509861" y="4610508"/>
                <a:ext cx="12390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Processors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(cores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 threads) 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DEB13B1-80CE-9549-93E2-8DD6C880A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861" y="4610508"/>
                <a:ext cx="1239068" cy="461665"/>
              </a:xfrm>
              <a:prstGeom prst="rect">
                <a:avLst/>
              </a:prstGeom>
              <a:blipFill>
                <a:blip r:embed="rId13"/>
                <a:stretch>
                  <a:fillRect l="-2020" r="-5051" b="-789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8CBE15D7-C8D5-A645-8A12-B2DFCDEFCB39}"/>
                  </a:ext>
                </a:extLst>
              </p:cNvPr>
              <p:cNvSpPr/>
              <p:nvPr/>
            </p:nvSpPr>
            <p:spPr>
              <a:xfrm>
                <a:off x="9816878" y="3706471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8CBE15D7-C8D5-A645-8A12-B2DFCDEFC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878" y="3706471"/>
                <a:ext cx="261257" cy="261257"/>
              </a:xfrm>
              <a:prstGeom prst="ellipse">
                <a:avLst/>
              </a:prstGeom>
              <a:blipFill>
                <a:blip r:embed="rId14"/>
                <a:stretch>
                  <a:fillRect l="-9091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196A3680-5F03-3D44-A6AC-ED5951414E36}"/>
                  </a:ext>
                </a:extLst>
              </p:cNvPr>
              <p:cNvSpPr/>
              <p:nvPr/>
            </p:nvSpPr>
            <p:spPr>
              <a:xfrm>
                <a:off x="10192544" y="3706471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196A3680-5F03-3D44-A6AC-ED5951414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44" y="3706471"/>
                <a:ext cx="261257" cy="261257"/>
              </a:xfrm>
              <a:prstGeom prst="ellipse">
                <a:avLst/>
              </a:prstGeom>
              <a:blipFill>
                <a:blip r:embed="rId15"/>
                <a:stretch>
                  <a:fillRect l="-9091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5596C778-8757-BA49-9E42-62913B75E2A1}"/>
                  </a:ext>
                </a:extLst>
              </p:cNvPr>
              <p:cNvSpPr/>
              <p:nvPr/>
            </p:nvSpPr>
            <p:spPr>
              <a:xfrm>
                <a:off x="10568211" y="3706471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5596C778-8757-BA49-9E42-62913B75E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211" y="3706471"/>
                <a:ext cx="261257" cy="261257"/>
              </a:xfrm>
              <a:prstGeom prst="ellipse">
                <a:avLst/>
              </a:prstGeom>
              <a:blipFill>
                <a:blip r:embed="rId16"/>
                <a:stretch>
                  <a:fillRect l="-9091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95A5F928-3575-8349-97FA-D11A2BE81923}"/>
                  </a:ext>
                </a:extLst>
              </p:cNvPr>
              <p:cNvSpPr/>
              <p:nvPr/>
            </p:nvSpPr>
            <p:spPr>
              <a:xfrm>
                <a:off x="9441212" y="4128062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95A5F928-3575-8349-97FA-D11A2BE81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212" y="4128062"/>
                <a:ext cx="261257" cy="261257"/>
              </a:xfrm>
              <a:prstGeom prst="ellipse">
                <a:avLst/>
              </a:prstGeom>
              <a:blipFill>
                <a:blip r:embed="rId17"/>
                <a:stretch>
                  <a:fillRect l="-13636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2616F3B-BD5A-074E-A7E9-D3B7040DC235}"/>
                  </a:ext>
                </a:extLst>
              </p:cNvPr>
              <p:cNvSpPr/>
              <p:nvPr/>
            </p:nvSpPr>
            <p:spPr>
              <a:xfrm>
                <a:off x="9816878" y="4128062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82616F3B-BD5A-074E-A7E9-D3B7040DC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878" y="4128062"/>
                <a:ext cx="261257" cy="261257"/>
              </a:xfrm>
              <a:prstGeom prst="ellipse">
                <a:avLst/>
              </a:prstGeom>
              <a:blipFill>
                <a:blip r:embed="rId18"/>
                <a:stretch>
                  <a:fillRect l="-9091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824383A-055F-D648-80A5-5B8037BD6709}"/>
                  </a:ext>
                </a:extLst>
              </p:cNvPr>
              <p:cNvSpPr/>
              <p:nvPr/>
            </p:nvSpPr>
            <p:spPr>
              <a:xfrm>
                <a:off x="10192544" y="4128062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824383A-055F-D648-80A5-5B8037BD6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544" y="4128062"/>
                <a:ext cx="261257" cy="261257"/>
              </a:xfrm>
              <a:prstGeom prst="ellipse">
                <a:avLst/>
              </a:prstGeom>
              <a:blipFill>
                <a:blip r:embed="rId19"/>
                <a:stretch>
                  <a:fillRect l="-9091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F1E2D05C-0AB3-E444-9854-C58171841857}"/>
                  </a:ext>
                </a:extLst>
              </p:cNvPr>
              <p:cNvSpPr/>
              <p:nvPr/>
            </p:nvSpPr>
            <p:spPr>
              <a:xfrm>
                <a:off x="10568211" y="4128062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F1E2D05C-0AB3-E444-9854-C58171841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211" y="4128062"/>
                <a:ext cx="261257" cy="261257"/>
              </a:xfrm>
              <a:prstGeom prst="ellipse">
                <a:avLst/>
              </a:prstGeom>
              <a:blipFill>
                <a:blip r:embed="rId20"/>
                <a:stretch>
                  <a:fillRect l="-9091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1237802-1333-6B4F-AA37-8F0667836C3F}"/>
              </a:ext>
            </a:extLst>
          </p:cNvPr>
          <p:cNvCxnSpPr>
            <a:cxnSpLocks/>
          </p:cNvCxnSpPr>
          <p:nvPr/>
        </p:nvCxnSpPr>
        <p:spPr>
          <a:xfrm>
            <a:off x="7995706" y="5606291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46E6E5A-7155-104A-842C-902290D85851}"/>
              </a:ext>
            </a:extLst>
          </p:cNvPr>
          <p:cNvSpPr/>
          <p:nvPr/>
        </p:nvSpPr>
        <p:spPr>
          <a:xfrm>
            <a:off x="8660268" y="5065306"/>
            <a:ext cx="656137" cy="1106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65AD237-8564-6347-A1F9-A88C8FD44B1B}"/>
              </a:ext>
            </a:extLst>
          </p:cNvPr>
          <p:cNvSpPr txBox="1"/>
          <p:nvPr/>
        </p:nvSpPr>
        <p:spPr>
          <a:xfrm>
            <a:off x="8643586" y="6179034"/>
            <a:ext cx="65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Cache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C4143EC-2EDA-9F41-8E54-AB36C2748B12}"/>
              </a:ext>
            </a:extLst>
          </p:cNvPr>
          <p:cNvSpPr txBox="1"/>
          <p:nvPr/>
        </p:nvSpPr>
        <p:spPr>
          <a:xfrm>
            <a:off x="8743718" y="5048430"/>
            <a:ext cx="492443" cy="108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lain" startAt="3"/>
            </a:pPr>
            <a:r>
              <a:rPr kumimoji="1" lang="en-US" altLang="ko-Kore-KR" sz="1100" dirty="0"/>
              <a:t>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100" dirty="0"/>
              <a:t>7     3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100" dirty="0"/>
              <a:t>3     7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100" dirty="0"/>
              <a:t>7     3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C62DCC5-4060-9C4F-AD7A-AF1F38B5C9F2}"/>
              </a:ext>
            </a:extLst>
          </p:cNvPr>
          <p:cNvSpPr/>
          <p:nvPr/>
        </p:nvSpPr>
        <p:spPr>
          <a:xfrm>
            <a:off x="9316405" y="5065305"/>
            <a:ext cx="1616465" cy="1106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C7C3AB93-8AA3-AD4A-9868-78651093CA0B}"/>
                  </a:ext>
                </a:extLst>
              </p:cNvPr>
              <p:cNvSpPr/>
              <p:nvPr/>
            </p:nvSpPr>
            <p:spPr>
              <a:xfrm>
                <a:off x="9436454" y="5258886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C7C3AB93-8AA3-AD4A-9868-78651093C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454" y="5258886"/>
                <a:ext cx="261257" cy="261257"/>
              </a:xfrm>
              <a:prstGeom prst="ellipse">
                <a:avLst/>
              </a:prstGeom>
              <a:blipFill>
                <a:blip r:embed="rId21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0B8E11B-2AC0-754F-87BD-A89ED971D25D}"/>
                  </a:ext>
                </a:extLst>
              </p:cNvPr>
              <p:cNvSpPr txBox="1"/>
              <p:nvPr/>
            </p:nvSpPr>
            <p:spPr>
              <a:xfrm>
                <a:off x="9505103" y="6162923"/>
                <a:ext cx="12390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Processors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(cores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 threads) 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0B8E11B-2AC0-754F-87BD-A89ED971D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103" y="6162923"/>
                <a:ext cx="1239068" cy="461665"/>
              </a:xfrm>
              <a:prstGeom prst="rect">
                <a:avLst/>
              </a:prstGeom>
              <a:blipFill>
                <a:blip r:embed="rId22"/>
                <a:stretch>
                  <a:fillRect l="-2041" r="-5102" b="-108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F8313F9E-EC81-D146-990E-DB2B05DF12C2}"/>
                  </a:ext>
                </a:extLst>
              </p:cNvPr>
              <p:cNvSpPr/>
              <p:nvPr/>
            </p:nvSpPr>
            <p:spPr>
              <a:xfrm>
                <a:off x="9812120" y="5258886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F8313F9E-EC81-D146-990E-DB2B05DF12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120" y="5258886"/>
                <a:ext cx="261257" cy="261257"/>
              </a:xfrm>
              <a:prstGeom prst="ellipse">
                <a:avLst/>
              </a:prstGeom>
              <a:blipFill>
                <a:blip r:embed="rId23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4CE38755-F536-FB4F-9EF3-8BE1C4E3A993}"/>
                  </a:ext>
                </a:extLst>
              </p:cNvPr>
              <p:cNvSpPr/>
              <p:nvPr/>
            </p:nvSpPr>
            <p:spPr>
              <a:xfrm>
                <a:off x="10187786" y="5258886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4CE38755-F536-FB4F-9EF3-8BE1C4E3A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786" y="5258886"/>
                <a:ext cx="261257" cy="261257"/>
              </a:xfrm>
              <a:prstGeom prst="ellipse">
                <a:avLst/>
              </a:prstGeom>
              <a:blipFill>
                <a:blip r:embed="rId2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916A6371-11FF-1D45-A347-6256024C9DD6}"/>
                  </a:ext>
                </a:extLst>
              </p:cNvPr>
              <p:cNvSpPr/>
              <p:nvPr/>
            </p:nvSpPr>
            <p:spPr>
              <a:xfrm>
                <a:off x="10563453" y="5258886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916A6371-11FF-1D45-A347-6256024C9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453" y="5258886"/>
                <a:ext cx="261257" cy="261257"/>
              </a:xfrm>
              <a:prstGeom prst="ellipse">
                <a:avLst/>
              </a:prstGeom>
              <a:blipFill>
                <a:blip r:embed="rId25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7002DAA8-5C3C-6848-8315-CC6DC17BD759}"/>
                  </a:ext>
                </a:extLst>
              </p:cNvPr>
              <p:cNvSpPr/>
              <p:nvPr/>
            </p:nvSpPr>
            <p:spPr>
              <a:xfrm>
                <a:off x="9436454" y="5680477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7002DAA8-5C3C-6848-8315-CC6DC17BD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454" y="5680477"/>
                <a:ext cx="261257" cy="261257"/>
              </a:xfrm>
              <a:prstGeom prst="ellipse">
                <a:avLst/>
              </a:prstGeom>
              <a:blipFill>
                <a:blip r:embed="rId26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082B40A5-853C-DC4B-9769-AC9B574E7098}"/>
                  </a:ext>
                </a:extLst>
              </p:cNvPr>
              <p:cNvSpPr/>
              <p:nvPr/>
            </p:nvSpPr>
            <p:spPr>
              <a:xfrm>
                <a:off x="9812120" y="5680477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082B40A5-853C-DC4B-9769-AC9B574E7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120" y="5680477"/>
                <a:ext cx="261257" cy="261257"/>
              </a:xfrm>
              <a:prstGeom prst="ellipse">
                <a:avLst/>
              </a:prstGeom>
              <a:blipFill>
                <a:blip r:embed="rId27"/>
                <a:stretch>
                  <a:fillRect l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791B5882-FE3F-E341-86A0-23125A62CF94}"/>
                  </a:ext>
                </a:extLst>
              </p:cNvPr>
              <p:cNvSpPr/>
              <p:nvPr/>
            </p:nvSpPr>
            <p:spPr>
              <a:xfrm>
                <a:off x="10187786" y="5680477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791B5882-FE3F-E341-86A0-23125A62C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786" y="5680477"/>
                <a:ext cx="261257" cy="261257"/>
              </a:xfrm>
              <a:prstGeom prst="ellipse">
                <a:avLst/>
              </a:prstGeom>
              <a:blipFill>
                <a:blip r:embed="rId28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7DF7700F-1772-814E-B6BF-25FAF1D06630}"/>
                  </a:ext>
                </a:extLst>
              </p:cNvPr>
              <p:cNvSpPr/>
              <p:nvPr/>
            </p:nvSpPr>
            <p:spPr>
              <a:xfrm>
                <a:off x="10563453" y="5680477"/>
                <a:ext cx="261257" cy="26125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ko-Kore-KR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7DF7700F-1772-814E-B6BF-25FAF1D06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3453" y="5680477"/>
                <a:ext cx="261257" cy="261257"/>
              </a:xfrm>
              <a:prstGeom prst="ellipse">
                <a:avLst/>
              </a:prstGeom>
              <a:blipFill>
                <a:blip r:embed="rId29"/>
                <a:stretch>
                  <a:fillRect l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6481CB8D-B55E-D24D-B7AB-665509BB6AB1}"/>
              </a:ext>
            </a:extLst>
          </p:cNvPr>
          <p:cNvSpPr/>
          <p:nvPr/>
        </p:nvSpPr>
        <p:spPr>
          <a:xfrm>
            <a:off x="5365623" y="5044312"/>
            <a:ext cx="228650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B2930E-8BD9-3D49-A2FD-11079BCBDD31}"/>
              </a:ext>
            </a:extLst>
          </p:cNvPr>
          <p:cNvSpPr txBox="1"/>
          <p:nvPr/>
        </p:nvSpPr>
        <p:spPr>
          <a:xfrm>
            <a:off x="997372" y="3857064"/>
            <a:ext cx="96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Parallelism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79081C-4EA2-BB4F-8FBB-8EEF91285144}"/>
              </a:ext>
            </a:extLst>
          </p:cNvPr>
          <p:cNvSpPr txBox="1"/>
          <p:nvPr/>
        </p:nvSpPr>
        <p:spPr>
          <a:xfrm>
            <a:off x="863953" y="5275717"/>
            <a:ext cx="123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Uniformly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Fine-Grained</a:t>
            </a:r>
          </a:p>
          <a:p>
            <a:pPr algn="ctr"/>
            <a:r>
              <a:rPr lang="en-US" altLang="ko-KR" sz="1200" dirty="0"/>
              <a:t>Data-Parallelism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6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Clustering Algorithm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4" y="1165005"/>
            <a:ext cx="117523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/>
              <a:t> Fine-Grained Data-Parallelism in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k-Means </a:t>
            </a:r>
            <a:r>
              <a:rPr kumimoji="1" lang="en-US" altLang="ko-KR" sz="2400" b="1" dirty="0"/>
              <a:t>(cont’d)</a:t>
            </a:r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Fine-Grained Data-Parallel design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Process of </a:t>
            </a:r>
            <a:r>
              <a:rPr kumimoji="1" lang="en-US" altLang="ko-KR" sz="1800" dirty="0">
                <a:solidFill>
                  <a:schemeClr val="accent6"/>
                </a:solidFill>
              </a:rPr>
              <a:t>Coarse-Grained</a:t>
            </a:r>
            <a:r>
              <a:rPr kumimoji="1" lang="en-US" altLang="ko-KR" sz="1800" dirty="0"/>
              <a:t> Data-Parallel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All running thread calculate the distance from the point(whole dimension) to centroids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graphicFrame>
        <p:nvGraphicFramePr>
          <p:cNvPr id="150" name="표 7">
            <a:extLst>
              <a:ext uri="{FF2B5EF4-FFF2-40B4-BE49-F238E27FC236}">
                <a16:creationId xmlns:a16="http://schemas.microsoft.com/office/drawing/2014/main" id="{6FCCBA8E-7454-4806-A8B4-536BD8880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029984"/>
              </p:ext>
            </p:extLst>
          </p:nvPr>
        </p:nvGraphicFramePr>
        <p:xfrm>
          <a:off x="854296" y="2810676"/>
          <a:ext cx="2293256" cy="1106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657">
                  <a:extLst>
                    <a:ext uri="{9D8B030D-6E8A-4147-A177-3AD203B41FA5}">
                      <a16:colId xmlns:a16="http://schemas.microsoft.com/office/drawing/2014/main" val="2996021400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1183148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2366894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1472481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68737637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84816542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076461154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33565870"/>
                    </a:ext>
                  </a:extLst>
                </a:gridCol>
              </a:tblGrid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305200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230648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3102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96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5A9D535-6459-4062-9D14-94935B854C05}"/>
                  </a:ext>
                </a:extLst>
              </p:cNvPr>
              <p:cNvSpPr txBox="1"/>
              <p:nvPr/>
            </p:nvSpPr>
            <p:spPr>
              <a:xfrm>
                <a:off x="847039" y="392440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5A9D535-6459-4062-9D14-94935B854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39" y="3924405"/>
                <a:ext cx="34214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8E0D8B5-6A89-4F42-AE16-7DDF18003457}"/>
                  </a:ext>
                </a:extLst>
              </p:cNvPr>
              <p:cNvSpPr txBox="1"/>
              <p:nvPr/>
            </p:nvSpPr>
            <p:spPr>
              <a:xfrm>
                <a:off x="1122810" y="392440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8E0D8B5-6A89-4F42-AE16-7DDF18003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10" y="3924405"/>
                <a:ext cx="34214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1055EEC-7A4E-4841-93D1-455133C1CE02}"/>
                  </a:ext>
                </a:extLst>
              </p:cNvPr>
              <p:cNvSpPr txBox="1"/>
              <p:nvPr/>
            </p:nvSpPr>
            <p:spPr>
              <a:xfrm>
                <a:off x="1409972" y="392440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1055EEC-7A4E-4841-93D1-455133C1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972" y="3924405"/>
                <a:ext cx="34214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89D69F0A-06F8-41EB-8A22-AF0DB6C7810A}"/>
                  </a:ext>
                </a:extLst>
              </p:cNvPr>
              <p:cNvSpPr txBox="1"/>
              <p:nvPr/>
            </p:nvSpPr>
            <p:spPr>
              <a:xfrm>
                <a:off x="1695064" y="392440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89D69F0A-06F8-41EB-8A22-AF0DB6C78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64" y="3924405"/>
                <a:ext cx="34214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0110B0B-C294-4C8F-943F-373EC3FA4182}"/>
                  </a:ext>
                </a:extLst>
              </p:cNvPr>
              <p:cNvSpPr txBox="1"/>
              <p:nvPr/>
            </p:nvSpPr>
            <p:spPr>
              <a:xfrm>
                <a:off x="1972905" y="392440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0110B0B-C294-4C8F-943F-373EC3FA4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905" y="3924405"/>
                <a:ext cx="34214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E637AE5-99AB-4BFF-85A6-A2B694A954A8}"/>
                  </a:ext>
                </a:extLst>
              </p:cNvPr>
              <p:cNvSpPr txBox="1"/>
              <p:nvPr/>
            </p:nvSpPr>
            <p:spPr>
              <a:xfrm>
                <a:off x="2272511" y="392440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3E637AE5-99AB-4BFF-85A6-A2B694A95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511" y="3924405"/>
                <a:ext cx="34214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F7D9936-C27B-4004-A16E-22F57D4CFBC8}"/>
                  </a:ext>
                </a:extLst>
              </p:cNvPr>
              <p:cNvSpPr txBox="1"/>
              <p:nvPr/>
            </p:nvSpPr>
            <p:spPr>
              <a:xfrm>
                <a:off x="2550352" y="392440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F7D9936-C27B-4004-A16E-22F57D4CF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352" y="3924405"/>
                <a:ext cx="34214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4B7D2EE-1256-40EF-A9AD-BBD23F34987C}"/>
                  </a:ext>
                </a:extLst>
              </p:cNvPr>
              <p:cNvSpPr txBox="1"/>
              <p:nvPr/>
            </p:nvSpPr>
            <p:spPr>
              <a:xfrm>
                <a:off x="2849958" y="3917148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4B7D2EE-1256-40EF-A9AD-BBD23F349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958" y="3917148"/>
                <a:ext cx="34214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6709544A-7449-46C6-848F-F83366AFD6A9}"/>
              </a:ext>
            </a:extLst>
          </p:cNvPr>
          <p:cNvSpPr/>
          <p:nvPr/>
        </p:nvSpPr>
        <p:spPr>
          <a:xfrm>
            <a:off x="861579" y="2810677"/>
            <a:ext cx="562933" cy="1106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2936A2C3-6728-4BB8-8E52-6425392F97A3}"/>
              </a:ext>
            </a:extLst>
          </p:cNvPr>
          <p:cNvCxnSpPr>
            <a:cxnSpLocks/>
          </p:cNvCxnSpPr>
          <p:nvPr/>
        </p:nvCxnSpPr>
        <p:spPr>
          <a:xfrm>
            <a:off x="3298522" y="3367329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0" name="표 7">
            <a:extLst>
              <a:ext uri="{FF2B5EF4-FFF2-40B4-BE49-F238E27FC236}">
                <a16:creationId xmlns:a16="http://schemas.microsoft.com/office/drawing/2014/main" id="{A8643C90-6BD8-4633-9389-6EF6281CD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259557"/>
              </p:ext>
            </p:extLst>
          </p:nvPr>
        </p:nvGraphicFramePr>
        <p:xfrm>
          <a:off x="865954" y="4722979"/>
          <a:ext cx="2293256" cy="1106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657">
                  <a:extLst>
                    <a:ext uri="{9D8B030D-6E8A-4147-A177-3AD203B41FA5}">
                      <a16:colId xmlns:a16="http://schemas.microsoft.com/office/drawing/2014/main" val="2996021400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1183148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2366894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1472481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68737637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84816542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076461154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33565870"/>
                    </a:ext>
                  </a:extLst>
                </a:gridCol>
              </a:tblGrid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305200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230648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3102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96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E0AAFEE-766F-4442-A044-2274208393A0}"/>
                  </a:ext>
                </a:extLst>
              </p:cNvPr>
              <p:cNvSpPr txBox="1"/>
              <p:nvPr/>
            </p:nvSpPr>
            <p:spPr>
              <a:xfrm>
                <a:off x="858697" y="5836708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E0AAFEE-766F-4442-A044-227420839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97" y="5836708"/>
                <a:ext cx="34214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B7B86203-BB81-46DE-9825-C4C1408909F8}"/>
                  </a:ext>
                </a:extLst>
              </p:cNvPr>
              <p:cNvSpPr txBox="1"/>
              <p:nvPr/>
            </p:nvSpPr>
            <p:spPr>
              <a:xfrm>
                <a:off x="1134468" y="5836708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B7B86203-BB81-46DE-9825-C4C140890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68" y="5836708"/>
                <a:ext cx="342145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06533F4-A452-4595-AC87-0DB4A2E50AAD}"/>
                  </a:ext>
                </a:extLst>
              </p:cNvPr>
              <p:cNvSpPr txBox="1"/>
              <p:nvPr/>
            </p:nvSpPr>
            <p:spPr>
              <a:xfrm>
                <a:off x="1421630" y="5836708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06533F4-A452-4595-AC87-0DB4A2E50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630" y="5836708"/>
                <a:ext cx="34214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8DA845C3-2BD7-4AFD-8C1E-99347D81E6A4}"/>
                  </a:ext>
                </a:extLst>
              </p:cNvPr>
              <p:cNvSpPr txBox="1"/>
              <p:nvPr/>
            </p:nvSpPr>
            <p:spPr>
              <a:xfrm>
                <a:off x="1706722" y="5836708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8DA845C3-2BD7-4AFD-8C1E-99347D81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22" y="5836708"/>
                <a:ext cx="342145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6D09D17-4674-4F5A-861E-3A4FB6CB0460}"/>
                  </a:ext>
                </a:extLst>
              </p:cNvPr>
              <p:cNvSpPr txBox="1"/>
              <p:nvPr/>
            </p:nvSpPr>
            <p:spPr>
              <a:xfrm>
                <a:off x="1984563" y="5836708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6D09D17-4674-4F5A-861E-3A4FB6CB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63" y="5836708"/>
                <a:ext cx="34214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7D850A00-9814-467D-89BE-2E33ABD4ACF4}"/>
                  </a:ext>
                </a:extLst>
              </p:cNvPr>
              <p:cNvSpPr txBox="1"/>
              <p:nvPr/>
            </p:nvSpPr>
            <p:spPr>
              <a:xfrm>
                <a:off x="2284169" y="5836708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7D850A00-9814-467D-89BE-2E33ABD4A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169" y="5836708"/>
                <a:ext cx="34214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01F8A9C-F1B8-4AB9-9430-3D0126A3C8C6}"/>
                  </a:ext>
                </a:extLst>
              </p:cNvPr>
              <p:cNvSpPr txBox="1"/>
              <p:nvPr/>
            </p:nvSpPr>
            <p:spPr>
              <a:xfrm>
                <a:off x="2562010" y="5836708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D01F8A9C-F1B8-4AB9-9430-3D0126A3C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010" y="5836708"/>
                <a:ext cx="342145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BA3BCE3-D47E-46DE-9405-950F6F301310}"/>
                  </a:ext>
                </a:extLst>
              </p:cNvPr>
              <p:cNvSpPr txBox="1"/>
              <p:nvPr/>
            </p:nvSpPr>
            <p:spPr>
              <a:xfrm>
                <a:off x="2861616" y="5829451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BA3BCE3-D47E-46DE-9405-950F6F301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16" y="5829451"/>
                <a:ext cx="342145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8F24470F-46A8-406E-A10E-BAD8A3A0A865}"/>
              </a:ext>
            </a:extLst>
          </p:cNvPr>
          <p:cNvSpPr/>
          <p:nvPr/>
        </p:nvSpPr>
        <p:spPr>
          <a:xfrm>
            <a:off x="2026045" y="4722979"/>
            <a:ext cx="562933" cy="1106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8F9A730A-958A-4C0F-BE85-D134AF66A675}"/>
              </a:ext>
            </a:extLst>
          </p:cNvPr>
          <p:cNvCxnSpPr>
            <a:cxnSpLocks/>
          </p:cNvCxnSpPr>
          <p:nvPr/>
        </p:nvCxnSpPr>
        <p:spPr>
          <a:xfrm>
            <a:off x="3307399" y="5274381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DC7610F4-8F9C-42BA-9952-20491FA20BF2}"/>
              </a:ext>
            </a:extLst>
          </p:cNvPr>
          <p:cNvGrpSpPr/>
          <p:nvPr/>
        </p:nvGrpSpPr>
        <p:grpSpPr>
          <a:xfrm>
            <a:off x="3749069" y="4698133"/>
            <a:ext cx="2289284" cy="1576158"/>
            <a:chOff x="9744150" y="2273856"/>
            <a:chExt cx="2289284" cy="1576158"/>
          </a:xfrm>
        </p:grpSpPr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EDACCDA-D6E7-41BD-908D-A7B5E79BC482}"/>
                </a:ext>
              </a:extLst>
            </p:cNvPr>
            <p:cNvSpPr/>
            <p:nvPr/>
          </p:nvSpPr>
          <p:spPr>
            <a:xfrm>
              <a:off x="9760832" y="2290732"/>
              <a:ext cx="656137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3843984-02ED-4BA0-A61E-520B4BD23033}"/>
                </a:ext>
              </a:extLst>
            </p:cNvPr>
            <p:cNvSpPr txBox="1"/>
            <p:nvPr/>
          </p:nvSpPr>
          <p:spPr>
            <a:xfrm>
              <a:off x="9744150" y="3404460"/>
              <a:ext cx="656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Cache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13521A6-8550-4060-A545-0BB08B94254E}"/>
                </a:ext>
              </a:extLst>
            </p:cNvPr>
            <p:cNvSpPr txBox="1"/>
            <p:nvPr/>
          </p:nvSpPr>
          <p:spPr>
            <a:xfrm>
              <a:off x="9844282" y="2273856"/>
              <a:ext cx="489236" cy="108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lain" startAt="3"/>
              </a:pPr>
              <a:r>
                <a:rPr kumimoji="1" lang="en-US" altLang="ko-Kore-KR" sz="1100" dirty="0"/>
                <a:t>7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2     6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1     5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0     4</a:t>
              </a: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A05C645D-6E86-428F-90F3-9837F702336E}"/>
                </a:ext>
              </a:extLst>
            </p:cNvPr>
            <p:cNvSpPr/>
            <p:nvPr/>
          </p:nvSpPr>
          <p:spPr>
            <a:xfrm>
              <a:off x="10416969" y="2290731"/>
              <a:ext cx="1616465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E48F3C63-8882-465B-B17A-F2E2C5E1A774}"/>
                    </a:ext>
                  </a:extLst>
                </p:cNvPr>
                <p:cNvSpPr/>
                <p:nvPr/>
              </p:nvSpPr>
              <p:spPr>
                <a:xfrm>
                  <a:off x="10537018" y="248431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E48F3C63-8882-465B-B17A-F2E2C5E1A7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7018" y="2484312"/>
                  <a:ext cx="261257" cy="26125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64110EE-B0A8-4A6A-A5AA-6EAC7C75BCDC}"/>
                    </a:ext>
                  </a:extLst>
                </p:cNvPr>
                <p:cNvSpPr txBox="1"/>
                <p:nvPr/>
              </p:nvSpPr>
              <p:spPr>
                <a:xfrm>
                  <a:off x="10605667" y="3388349"/>
                  <a:ext cx="12390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Processors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(cores 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threads) 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64110EE-B0A8-4A6A-A5AA-6EAC7C75B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667" y="3388349"/>
                  <a:ext cx="1239068" cy="461665"/>
                </a:xfrm>
                <a:prstGeom prst="rect">
                  <a:avLst/>
                </a:prstGeom>
                <a:blipFill>
                  <a:blip r:embed="rId20"/>
                  <a:stretch>
                    <a:fillRect l="-1961" t="-1333" r="-4412" b="-10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18B075EB-8419-4C57-94CD-E474A36BC3DA}"/>
                    </a:ext>
                  </a:extLst>
                </p:cNvPr>
                <p:cNvSpPr/>
                <p:nvPr/>
              </p:nvSpPr>
              <p:spPr>
                <a:xfrm>
                  <a:off x="10912684" y="248431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18B075EB-8419-4C57-94CD-E474A36BC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2684" y="2484312"/>
                  <a:ext cx="261257" cy="261257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39343E0C-E4A4-4F34-AFB9-C8242CB98348}"/>
                    </a:ext>
                  </a:extLst>
                </p:cNvPr>
                <p:cNvSpPr/>
                <p:nvPr/>
              </p:nvSpPr>
              <p:spPr>
                <a:xfrm>
                  <a:off x="11288350" y="248431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39343E0C-E4A4-4F34-AFB9-C8242CB983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8350" y="2484312"/>
                  <a:ext cx="261257" cy="261257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DC6C5477-AF0C-4AF3-9230-E3DBBEA4921D}"/>
                    </a:ext>
                  </a:extLst>
                </p:cNvPr>
                <p:cNvSpPr/>
                <p:nvPr/>
              </p:nvSpPr>
              <p:spPr>
                <a:xfrm>
                  <a:off x="11664017" y="248431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DC6C5477-AF0C-4AF3-9230-E3DBBEA492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4017" y="2484312"/>
                  <a:ext cx="261257" cy="261257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3086783B-BE10-4617-9265-7758D758D8C8}"/>
                    </a:ext>
                  </a:extLst>
                </p:cNvPr>
                <p:cNvSpPr/>
                <p:nvPr/>
              </p:nvSpPr>
              <p:spPr>
                <a:xfrm>
                  <a:off x="10537018" y="290590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3086783B-BE10-4617-9265-7758D758D8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7018" y="2905903"/>
                  <a:ext cx="261257" cy="261257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7274BA03-D778-499D-8E1F-2D057A9F7DEA}"/>
                    </a:ext>
                  </a:extLst>
                </p:cNvPr>
                <p:cNvSpPr/>
                <p:nvPr/>
              </p:nvSpPr>
              <p:spPr>
                <a:xfrm>
                  <a:off x="10912684" y="290590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7274BA03-D778-499D-8E1F-2D057A9F7D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2684" y="2905903"/>
                  <a:ext cx="261257" cy="261257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0E1F99B-4216-4CED-BF73-01453C648926}"/>
                    </a:ext>
                  </a:extLst>
                </p:cNvPr>
                <p:cNvSpPr/>
                <p:nvPr/>
              </p:nvSpPr>
              <p:spPr>
                <a:xfrm>
                  <a:off x="11288350" y="290590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D0E1F99B-4216-4CED-BF73-01453C648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8350" y="2905903"/>
                  <a:ext cx="261257" cy="261257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2A16CA38-0CD3-4D00-8364-80146C0EAAC1}"/>
                    </a:ext>
                  </a:extLst>
                </p:cNvPr>
                <p:cNvSpPr/>
                <p:nvPr/>
              </p:nvSpPr>
              <p:spPr>
                <a:xfrm>
                  <a:off x="11664017" y="290590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2A16CA38-0CD3-4D00-8364-80146C0EAA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4017" y="2905903"/>
                  <a:ext cx="261257" cy="261257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EB3AFD7A-7F37-463E-A748-EBE3445FFC86}"/>
                </a:ext>
              </a:extLst>
            </p:cNvPr>
            <p:cNvSpPr/>
            <p:nvPr/>
          </p:nvSpPr>
          <p:spPr>
            <a:xfrm>
              <a:off x="10480379" y="2393278"/>
              <a:ext cx="1493884" cy="4384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B03ADCB-BB6D-4467-9A4C-A600D441381B}"/>
                </a:ext>
              </a:extLst>
            </p:cNvPr>
            <p:cNvSpPr/>
            <p:nvPr/>
          </p:nvSpPr>
          <p:spPr>
            <a:xfrm>
              <a:off x="10480379" y="2833011"/>
              <a:ext cx="748800" cy="4384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75BAEFD8-35BD-49FD-B356-073D3FF5C9B1}"/>
                </a:ext>
              </a:extLst>
            </p:cNvPr>
            <p:cNvSpPr/>
            <p:nvPr/>
          </p:nvSpPr>
          <p:spPr>
            <a:xfrm>
              <a:off x="10503642" y="2788133"/>
              <a:ext cx="720000" cy="68313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aphicFrame>
        <p:nvGraphicFramePr>
          <p:cNvPr id="255" name="표 7">
            <a:extLst>
              <a:ext uri="{FF2B5EF4-FFF2-40B4-BE49-F238E27FC236}">
                <a16:creationId xmlns:a16="http://schemas.microsoft.com/office/drawing/2014/main" id="{4068F7A0-3EF2-426E-BFD2-DFBCFE37D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777006"/>
              </p:ext>
            </p:extLst>
          </p:nvPr>
        </p:nvGraphicFramePr>
        <p:xfrm>
          <a:off x="6643526" y="2810675"/>
          <a:ext cx="2293256" cy="1106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657">
                  <a:extLst>
                    <a:ext uri="{9D8B030D-6E8A-4147-A177-3AD203B41FA5}">
                      <a16:colId xmlns:a16="http://schemas.microsoft.com/office/drawing/2014/main" val="2996021400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1183148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2366894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1472481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68737637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84816542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076461154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33565870"/>
                    </a:ext>
                  </a:extLst>
                </a:gridCol>
              </a:tblGrid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305200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230648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3102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96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84B61A39-8196-43D2-A8B7-97BC00192667}"/>
                  </a:ext>
                </a:extLst>
              </p:cNvPr>
              <p:cNvSpPr txBox="1"/>
              <p:nvPr/>
            </p:nvSpPr>
            <p:spPr>
              <a:xfrm>
                <a:off x="6636269" y="3924404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84B61A39-8196-43D2-A8B7-97BC00192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269" y="3924404"/>
                <a:ext cx="34214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CA41BF80-1A32-4628-B13A-0AE8BC83CABB}"/>
                  </a:ext>
                </a:extLst>
              </p:cNvPr>
              <p:cNvSpPr txBox="1"/>
              <p:nvPr/>
            </p:nvSpPr>
            <p:spPr>
              <a:xfrm>
                <a:off x="6912040" y="3924404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CA41BF80-1A32-4628-B13A-0AE8BC83C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040" y="3924404"/>
                <a:ext cx="34214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BCCB45C8-3529-4FDE-A1D3-F83529176AAA}"/>
                  </a:ext>
                </a:extLst>
              </p:cNvPr>
              <p:cNvSpPr txBox="1"/>
              <p:nvPr/>
            </p:nvSpPr>
            <p:spPr>
              <a:xfrm>
                <a:off x="7199202" y="3924404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BCCB45C8-3529-4FDE-A1D3-F83529176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202" y="3924404"/>
                <a:ext cx="34214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D722F17D-40F7-4EFD-B1A2-11A7FFCD6E34}"/>
                  </a:ext>
                </a:extLst>
              </p:cNvPr>
              <p:cNvSpPr txBox="1"/>
              <p:nvPr/>
            </p:nvSpPr>
            <p:spPr>
              <a:xfrm>
                <a:off x="7484294" y="3924404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D722F17D-40F7-4EFD-B1A2-11A7FFCD6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94" y="3924404"/>
                <a:ext cx="34214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C237C29-999A-43B3-BDE8-B53FF459E63B}"/>
                  </a:ext>
                </a:extLst>
              </p:cNvPr>
              <p:cNvSpPr txBox="1"/>
              <p:nvPr/>
            </p:nvSpPr>
            <p:spPr>
              <a:xfrm>
                <a:off x="7762135" y="3924404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C237C29-999A-43B3-BDE8-B53FF459E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135" y="3924404"/>
                <a:ext cx="34214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C8CBDE50-7AED-494B-9B10-400E65088E21}"/>
                  </a:ext>
                </a:extLst>
              </p:cNvPr>
              <p:cNvSpPr txBox="1"/>
              <p:nvPr/>
            </p:nvSpPr>
            <p:spPr>
              <a:xfrm>
                <a:off x="8061741" y="3924404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C8CBDE50-7AED-494B-9B10-400E65088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741" y="3924404"/>
                <a:ext cx="342145" cy="27699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F8E80E58-1E1D-430B-B012-580F115E78CF}"/>
                  </a:ext>
                </a:extLst>
              </p:cNvPr>
              <p:cNvSpPr txBox="1"/>
              <p:nvPr/>
            </p:nvSpPr>
            <p:spPr>
              <a:xfrm>
                <a:off x="8339582" y="3924404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F8E80E58-1E1D-430B-B012-580F115E7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582" y="3924404"/>
                <a:ext cx="34214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8EF3FB4-3F82-4FE7-AF39-4F90BF0DC315}"/>
                  </a:ext>
                </a:extLst>
              </p:cNvPr>
              <p:cNvSpPr txBox="1"/>
              <p:nvPr/>
            </p:nvSpPr>
            <p:spPr>
              <a:xfrm>
                <a:off x="8639188" y="3917147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8EF3FB4-3F82-4FE7-AF39-4F90BF0DC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188" y="3917147"/>
                <a:ext cx="34214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E8BB2DF1-F325-4F67-B46B-134F4343F22C}"/>
              </a:ext>
            </a:extLst>
          </p:cNvPr>
          <p:cNvSpPr/>
          <p:nvPr/>
        </p:nvSpPr>
        <p:spPr>
          <a:xfrm>
            <a:off x="7231326" y="2810675"/>
            <a:ext cx="562933" cy="1106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CFDBBAB4-5356-43FB-9602-F8B5FA4FAE3E}"/>
              </a:ext>
            </a:extLst>
          </p:cNvPr>
          <p:cNvCxnSpPr>
            <a:cxnSpLocks/>
          </p:cNvCxnSpPr>
          <p:nvPr/>
        </p:nvCxnSpPr>
        <p:spPr>
          <a:xfrm>
            <a:off x="9080239" y="3367329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9F747FF0-B52B-4F68-AEF0-73C249CCDD17}"/>
              </a:ext>
            </a:extLst>
          </p:cNvPr>
          <p:cNvGrpSpPr/>
          <p:nvPr/>
        </p:nvGrpSpPr>
        <p:grpSpPr>
          <a:xfrm>
            <a:off x="9543369" y="2721232"/>
            <a:ext cx="2289284" cy="1576158"/>
            <a:chOff x="4025554" y="2298585"/>
            <a:chExt cx="2289284" cy="1576158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685E0DA0-9312-4A36-89B1-C3E9B7033727}"/>
                </a:ext>
              </a:extLst>
            </p:cNvPr>
            <p:cNvSpPr/>
            <p:nvPr/>
          </p:nvSpPr>
          <p:spPr>
            <a:xfrm>
              <a:off x="4042236" y="2315461"/>
              <a:ext cx="656137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F21A7FC1-D8E2-4F5D-AB98-9FF8CA26314A}"/>
                </a:ext>
              </a:extLst>
            </p:cNvPr>
            <p:cNvSpPr txBox="1"/>
            <p:nvPr/>
          </p:nvSpPr>
          <p:spPr>
            <a:xfrm>
              <a:off x="4025554" y="3429189"/>
              <a:ext cx="656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Cache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2A46FAE4-3B40-47A9-9780-45D3ACC2A49F}"/>
                </a:ext>
              </a:extLst>
            </p:cNvPr>
            <p:cNvSpPr txBox="1"/>
            <p:nvPr/>
          </p:nvSpPr>
          <p:spPr>
            <a:xfrm>
              <a:off x="4125686" y="2298585"/>
              <a:ext cx="489236" cy="108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7     3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6     2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5     1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4     0</a:t>
              </a: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485DA580-07C5-4737-BE3A-CA7AE288AA92}"/>
                </a:ext>
              </a:extLst>
            </p:cNvPr>
            <p:cNvSpPr/>
            <p:nvPr/>
          </p:nvSpPr>
          <p:spPr>
            <a:xfrm>
              <a:off x="4698373" y="2315460"/>
              <a:ext cx="1616465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타원 270">
                  <a:extLst>
                    <a:ext uri="{FF2B5EF4-FFF2-40B4-BE49-F238E27FC236}">
                      <a16:creationId xmlns:a16="http://schemas.microsoft.com/office/drawing/2014/main" id="{A5F6A7E2-E21E-4AD2-9749-A72B593D9F7C}"/>
                    </a:ext>
                  </a:extLst>
                </p:cNvPr>
                <p:cNvSpPr/>
                <p:nvPr/>
              </p:nvSpPr>
              <p:spPr>
                <a:xfrm>
                  <a:off x="4818422" y="250904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1" name="타원 270">
                  <a:extLst>
                    <a:ext uri="{FF2B5EF4-FFF2-40B4-BE49-F238E27FC236}">
                      <a16:creationId xmlns:a16="http://schemas.microsoft.com/office/drawing/2014/main" id="{A5F6A7E2-E21E-4AD2-9749-A72B593D9F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422" y="2509041"/>
                  <a:ext cx="261257" cy="261257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C0BD4137-34CA-41B5-81CF-7DFEF709A6C5}"/>
                    </a:ext>
                  </a:extLst>
                </p:cNvPr>
                <p:cNvSpPr txBox="1"/>
                <p:nvPr/>
              </p:nvSpPr>
              <p:spPr>
                <a:xfrm>
                  <a:off x="4887071" y="3413078"/>
                  <a:ext cx="12390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Processors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(cores 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threads) 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C0BD4137-34CA-41B5-81CF-7DFEF709A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071" y="3413078"/>
                  <a:ext cx="1239068" cy="461665"/>
                </a:xfrm>
                <a:prstGeom prst="rect">
                  <a:avLst/>
                </a:prstGeom>
                <a:blipFill>
                  <a:blip r:embed="rId30"/>
                  <a:stretch>
                    <a:fillRect l="-1970" r="-4926" b="-92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타원 272">
                  <a:extLst>
                    <a:ext uri="{FF2B5EF4-FFF2-40B4-BE49-F238E27FC236}">
                      <a16:creationId xmlns:a16="http://schemas.microsoft.com/office/drawing/2014/main" id="{5511660E-47DB-4BE4-9D2F-D8A9D1860E4C}"/>
                    </a:ext>
                  </a:extLst>
                </p:cNvPr>
                <p:cNvSpPr/>
                <p:nvPr/>
              </p:nvSpPr>
              <p:spPr>
                <a:xfrm>
                  <a:off x="5194088" y="250904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타원 272">
                  <a:extLst>
                    <a:ext uri="{FF2B5EF4-FFF2-40B4-BE49-F238E27FC236}">
                      <a16:creationId xmlns:a16="http://schemas.microsoft.com/office/drawing/2014/main" id="{5511660E-47DB-4BE4-9D2F-D8A9D1860E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088" y="2509041"/>
                  <a:ext cx="261257" cy="261257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8344C2FA-571F-4F95-AF87-F58616C3AF80}"/>
                    </a:ext>
                  </a:extLst>
                </p:cNvPr>
                <p:cNvSpPr/>
                <p:nvPr/>
              </p:nvSpPr>
              <p:spPr>
                <a:xfrm>
                  <a:off x="5569754" y="250904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4" name="타원 273">
                  <a:extLst>
                    <a:ext uri="{FF2B5EF4-FFF2-40B4-BE49-F238E27FC236}">
                      <a16:creationId xmlns:a16="http://schemas.microsoft.com/office/drawing/2014/main" id="{8344C2FA-571F-4F95-AF87-F58616C3A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9754" y="2509041"/>
                  <a:ext cx="261257" cy="261257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타원 274">
                  <a:extLst>
                    <a:ext uri="{FF2B5EF4-FFF2-40B4-BE49-F238E27FC236}">
                      <a16:creationId xmlns:a16="http://schemas.microsoft.com/office/drawing/2014/main" id="{79AD70A9-FB69-4627-B3D9-6CCA0A764CFF}"/>
                    </a:ext>
                  </a:extLst>
                </p:cNvPr>
                <p:cNvSpPr/>
                <p:nvPr/>
              </p:nvSpPr>
              <p:spPr>
                <a:xfrm>
                  <a:off x="5945421" y="250904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5" name="타원 274">
                  <a:extLst>
                    <a:ext uri="{FF2B5EF4-FFF2-40B4-BE49-F238E27FC236}">
                      <a16:creationId xmlns:a16="http://schemas.microsoft.com/office/drawing/2014/main" id="{79AD70A9-FB69-4627-B3D9-6CCA0A764C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5421" y="2509041"/>
                  <a:ext cx="261257" cy="261257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547768A1-A7C9-446A-A658-B70C9B12E0AE}"/>
                    </a:ext>
                  </a:extLst>
                </p:cNvPr>
                <p:cNvSpPr/>
                <p:nvPr/>
              </p:nvSpPr>
              <p:spPr>
                <a:xfrm>
                  <a:off x="4818422" y="293063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547768A1-A7C9-446A-A658-B70C9B12E0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422" y="2930632"/>
                  <a:ext cx="261257" cy="261257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타원 276">
                  <a:extLst>
                    <a:ext uri="{FF2B5EF4-FFF2-40B4-BE49-F238E27FC236}">
                      <a16:creationId xmlns:a16="http://schemas.microsoft.com/office/drawing/2014/main" id="{7378645E-87F0-412B-B75C-B671EF182B77}"/>
                    </a:ext>
                  </a:extLst>
                </p:cNvPr>
                <p:cNvSpPr/>
                <p:nvPr/>
              </p:nvSpPr>
              <p:spPr>
                <a:xfrm>
                  <a:off x="5194088" y="293063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7" name="타원 276">
                  <a:extLst>
                    <a:ext uri="{FF2B5EF4-FFF2-40B4-BE49-F238E27FC236}">
                      <a16:creationId xmlns:a16="http://schemas.microsoft.com/office/drawing/2014/main" id="{7378645E-87F0-412B-B75C-B671EF182B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088" y="2930632"/>
                  <a:ext cx="261257" cy="261257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타원 277">
                  <a:extLst>
                    <a:ext uri="{FF2B5EF4-FFF2-40B4-BE49-F238E27FC236}">
                      <a16:creationId xmlns:a16="http://schemas.microsoft.com/office/drawing/2014/main" id="{975C8EA0-51E4-4B06-9E9C-30237839C39B}"/>
                    </a:ext>
                  </a:extLst>
                </p:cNvPr>
                <p:cNvSpPr/>
                <p:nvPr/>
              </p:nvSpPr>
              <p:spPr>
                <a:xfrm>
                  <a:off x="5569754" y="293063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8" name="타원 277">
                  <a:extLst>
                    <a:ext uri="{FF2B5EF4-FFF2-40B4-BE49-F238E27FC236}">
                      <a16:creationId xmlns:a16="http://schemas.microsoft.com/office/drawing/2014/main" id="{975C8EA0-51E4-4B06-9E9C-30237839C3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9754" y="2930632"/>
                  <a:ext cx="261257" cy="261257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타원 278">
                  <a:extLst>
                    <a:ext uri="{FF2B5EF4-FFF2-40B4-BE49-F238E27FC236}">
                      <a16:creationId xmlns:a16="http://schemas.microsoft.com/office/drawing/2014/main" id="{C72472EA-0D9B-4EBB-A6A5-65F1F6B456BA}"/>
                    </a:ext>
                  </a:extLst>
                </p:cNvPr>
                <p:cNvSpPr/>
                <p:nvPr/>
              </p:nvSpPr>
              <p:spPr>
                <a:xfrm>
                  <a:off x="5945421" y="293063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9" name="타원 278">
                  <a:extLst>
                    <a:ext uri="{FF2B5EF4-FFF2-40B4-BE49-F238E27FC236}">
                      <a16:creationId xmlns:a16="http://schemas.microsoft.com/office/drawing/2014/main" id="{C72472EA-0D9B-4EBB-A6A5-65F1F6B456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5421" y="2930632"/>
                  <a:ext cx="261257" cy="261257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25B27ABB-C1CF-46CD-9D98-F28C1C0F4E26}"/>
                </a:ext>
              </a:extLst>
            </p:cNvPr>
            <p:cNvSpPr/>
            <p:nvPr/>
          </p:nvSpPr>
          <p:spPr>
            <a:xfrm>
              <a:off x="4761783" y="2418007"/>
              <a:ext cx="1493884" cy="4384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E4C390F2-F5A9-4831-8AE8-FC7EEDBF6371}"/>
              </a:ext>
            </a:extLst>
          </p:cNvPr>
          <p:cNvCxnSpPr>
            <a:cxnSpLocks/>
          </p:cNvCxnSpPr>
          <p:nvPr/>
        </p:nvCxnSpPr>
        <p:spPr>
          <a:xfrm>
            <a:off x="6171112" y="3367329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1C714A6-F6CD-4534-999C-5EE9D684B244}"/>
              </a:ext>
            </a:extLst>
          </p:cNvPr>
          <p:cNvGrpSpPr/>
          <p:nvPr/>
        </p:nvGrpSpPr>
        <p:grpSpPr>
          <a:xfrm>
            <a:off x="3749160" y="2793800"/>
            <a:ext cx="2289284" cy="1575486"/>
            <a:chOff x="3714783" y="2768246"/>
            <a:chExt cx="2289284" cy="1575486"/>
          </a:xfrm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9440250C-C221-49C3-BE4A-14D108D3E161}"/>
                </a:ext>
              </a:extLst>
            </p:cNvPr>
            <p:cNvSpPr/>
            <p:nvPr/>
          </p:nvSpPr>
          <p:spPr>
            <a:xfrm>
              <a:off x="3731465" y="2785122"/>
              <a:ext cx="656137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0A3146-A727-4D84-B10B-436789B9E8D3}"/>
                </a:ext>
              </a:extLst>
            </p:cNvPr>
            <p:cNvSpPr txBox="1"/>
            <p:nvPr/>
          </p:nvSpPr>
          <p:spPr>
            <a:xfrm>
              <a:off x="3714783" y="3898850"/>
              <a:ext cx="656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Cache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539AF1-C3BC-4C88-97DD-3DF4D3D37BEA}"/>
                </a:ext>
              </a:extLst>
            </p:cNvPr>
            <p:cNvSpPr txBox="1"/>
            <p:nvPr/>
          </p:nvSpPr>
          <p:spPr>
            <a:xfrm>
              <a:off x="3814915" y="2768246"/>
              <a:ext cx="489236" cy="108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lain" startAt="3"/>
              </a:pPr>
              <a:r>
                <a:rPr kumimoji="1" lang="en-US" altLang="ko-Kore-KR" sz="1100" dirty="0"/>
                <a:t>7</a:t>
              </a:r>
            </a:p>
            <a:p>
              <a:pPr marL="228600" indent="-228600">
                <a:lnSpc>
                  <a:spcPct val="150000"/>
                </a:lnSpc>
                <a:buAutoNum type="arabicPlain" startAt="2"/>
              </a:pPr>
              <a:r>
                <a:rPr kumimoji="1" lang="en-US" altLang="ko-Kore-KR" sz="1100" dirty="0"/>
                <a:t>6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1     5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0     4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B68E01B-240A-45D5-B944-B92CE7B22FCB}"/>
                </a:ext>
              </a:extLst>
            </p:cNvPr>
            <p:cNvSpPr/>
            <p:nvPr/>
          </p:nvSpPr>
          <p:spPr>
            <a:xfrm>
              <a:off x="4387602" y="2785121"/>
              <a:ext cx="1616465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E35DB117-D408-4AAE-8F6C-498309BE6253}"/>
                    </a:ext>
                  </a:extLst>
                </p:cNvPr>
                <p:cNvSpPr/>
                <p:nvPr/>
              </p:nvSpPr>
              <p:spPr>
                <a:xfrm>
                  <a:off x="4507651" y="297870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E35DB117-D408-4AAE-8F6C-498309BE62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651" y="2978702"/>
                  <a:ext cx="261257" cy="26125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FE8482D0-7B9B-4580-ABF5-87C0985F50F5}"/>
                    </a:ext>
                  </a:extLst>
                </p:cNvPr>
                <p:cNvSpPr/>
                <p:nvPr/>
              </p:nvSpPr>
              <p:spPr>
                <a:xfrm>
                  <a:off x="4883317" y="297870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FE8482D0-7B9B-4580-ABF5-87C0985F50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3317" y="2978702"/>
                  <a:ext cx="261257" cy="261257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6BBB5138-39D2-4027-901D-13DFD609F8E1}"/>
                    </a:ext>
                  </a:extLst>
                </p:cNvPr>
                <p:cNvSpPr/>
                <p:nvPr/>
              </p:nvSpPr>
              <p:spPr>
                <a:xfrm>
                  <a:off x="5258983" y="297870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6BBB5138-39D2-4027-901D-13DFD609F8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983" y="2978702"/>
                  <a:ext cx="261257" cy="261257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02403B9E-BA8F-49E0-A75B-70EF9E99B049}"/>
                    </a:ext>
                  </a:extLst>
                </p:cNvPr>
                <p:cNvSpPr/>
                <p:nvPr/>
              </p:nvSpPr>
              <p:spPr>
                <a:xfrm>
                  <a:off x="5634650" y="297870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02403B9E-BA8F-49E0-A75B-70EF9E99B0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650" y="2978702"/>
                  <a:ext cx="261257" cy="261257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04D3CC3B-DAB8-4434-954D-36806536B202}"/>
                    </a:ext>
                  </a:extLst>
                </p:cNvPr>
                <p:cNvSpPr/>
                <p:nvPr/>
              </p:nvSpPr>
              <p:spPr>
                <a:xfrm>
                  <a:off x="4507651" y="340029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04D3CC3B-DAB8-4434-954D-36806536B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651" y="3400293"/>
                  <a:ext cx="261257" cy="261257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60F8B982-DD31-402F-9A79-0CE63978A1B6}"/>
                    </a:ext>
                  </a:extLst>
                </p:cNvPr>
                <p:cNvSpPr/>
                <p:nvPr/>
              </p:nvSpPr>
              <p:spPr>
                <a:xfrm>
                  <a:off x="4883317" y="340029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60F8B982-DD31-402F-9A79-0CE63978A1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3317" y="3400293"/>
                  <a:ext cx="261257" cy="261257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07560C76-F693-4A37-9016-87BFA0C16AF7}"/>
                    </a:ext>
                  </a:extLst>
                </p:cNvPr>
                <p:cNvSpPr/>
                <p:nvPr/>
              </p:nvSpPr>
              <p:spPr>
                <a:xfrm>
                  <a:off x="5258983" y="340029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07560C76-F693-4A37-9016-87BFA0C16A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983" y="3400293"/>
                  <a:ext cx="261257" cy="261257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A4E62F79-DC56-4F6B-A065-1E6C1432E733}"/>
                    </a:ext>
                  </a:extLst>
                </p:cNvPr>
                <p:cNvSpPr/>
                <p:nvPr/>
              </p:nvSpPr>
              <p:spPr>
                <a:xfrm>
                  <a:off x="5634650" y="340029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A4E62F79-DC56-4F6B-A065-1E6C1432E7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650" y="3400293"/>
                  <a:ext cx="261257" cy="261257"/>
                </a:xfrm>
                <a:prstGeom prst="ellipse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71CF8B34-C79F-4BD7-9CCC-6A6CA5522D02}"/>
                </a:ext>
              </a:extLst>
            </p:cNvPr>
            <p:cNvSpPr/>
            <p:nvPr/>
          </p:nvSpPr>
          <p:spPr>
            <a:xfrm>
              <a:off x="4451012" y="2887668"/>
              <a:ext cx="753653" cy="4384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4654FC83-C288-4ECC-A125-C405027FA494}"/>
                    </a:ext>
                  </a:extLst>
                </p:cNvPr>
                <p:cNvSpPr txBox="1"/>
                <p:nvPr/>
              </p:nvSpPr>
              <p:spPr>
                <a:xfrm>
                  <a:off x="4575247" y="3882067"/>
                  <a:ext cx="12390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Processors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(cores 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threads) 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4654FC83-C288-4ECC-A125-C405027FA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5247" y="3882067"/>
                  <a:ext cx="1239068" cy="461665"/>
                </a:xfrm>
                <a:prstGeom prst="rect">
                  <a:avLst/>
                </a:prstGeom>
                <a:blipFill>
                  <a:blip r:embed="rId30"/>
                  <a:stretch>
                    <a:fillRect l="-1970" r="-4926" b="-92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83" name="표 7">
            <a:extLst>
              <a:ext uri="{FF2B5EF4-FFF2-40B4-BE49-F238E27FC236}">
                <a16:creationId xmlns:a16="http://schemas.microsoft.com/office/drawing/2014/main" id="{8F5C5D94-5903-4138-A935-FB71787B6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744704"/>
              </p:ext>
            </p:extLst>
          </p:nvPr>
        </p:nvGraphicFramePr>
        <p:xfrm>
          <a:off x="6646251" y="4735051"/>
          <a:ext cx="2293256" cy="1106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657">
                  <a:extLst>
                    <a:ext uri="{9D8B030D-6E8A-4147-A177-3AD203B41FA5}">
                      <a16:colId xmlns:a16="http://schemas.microsoft.com/office/drawing/2014/main" val="2996021400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1183148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2366894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1472481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68737637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84816542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076461154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33565870"/>
                    </a:ext>
                  </a:extLst>
                </a:gridCol>
              </a:tblGrid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305200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230648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3102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96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035C37AB-1D81-4A0F-91ED-BB2FAAECCD84}"/>
                  </a:ext>
                </a:extLst>
              </p:cNvPr>
              <p:cNvSpPr txBox="1"/>
              <p:nvPr/>
            </p:nvSpPr>
            <p:spPr>
              <a:xfrm>
                <a:off x="6638994" y="584878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035C37AB-1D81-4A0F-91ED-BB2FAAECC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994" y="5848780"/>
                <a:ext cx="34214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EEBB81E5-B996-43EC-9511-E57C9A1CCB3B}"/>
                  </a:ext>
                </a:extLst>
              </p:cNvPr>
              <p:cNvSpPr txBox="1"/>
              <p:nvPr/>
            </p:nvSpPr>
            <p:spPr>
              <a:xfrm>
                <a:off x="6914765" y="584878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EEBB81E5-B996-43EC-9511-E57C9A1CC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765" y="5848780"/>
                <a:ext cx="342145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5FC10EBC-5761-4FB9-89DE-31CF0ADB45BD}"/>
                  </a:ext>
                </a:extLst>
              </p:cNvPr>
              <p:cNvSpPr txBox="1"/>
              <p:nvPr/>
            </p:nvSpPr>
            <p:spPr>
              <a:xfrm>
                <a:off x="7201927" y="584878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5FC10EBC-5761-4FB9-89DE-31CF0ADB4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927" y="5848780"/>
                <a:ext cx="342145" cy="27699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A3FE74EC-1AE3-40BD-8FF5-6233DAA1D8D4}"/>
                  </a:ext>
                </a:extLst>
              </p:cNvPr>
              <p:cNvSpPr txBox="1"/>
              <p:nvPr/>
            </p:nvSpPr>
            <p:spPr>
              <a:xfrm>
                <a:off x="7487019" y="584878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A3FE74EC-1AE3-40BD-8FF5-6233DAA1D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019" y="5848780"/>
                <a:ext cx="342145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7518279-099C-43C0-A6FC-40FECF0C6A40}"/>
                  </a:ext>
                </a:extLst>
              </p:cNvPr>
              <p:cNvSpPr txBox="1"/>
              <p:nvPr/>
            </p:nvSpPr>
            <p:spPr>
              <a:xfrm>
                <a:off x="7764860" y="584878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97518279-099C-43C0-A6FC-40FECF0C6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860" y="5848780"/>
                <a:ext cx="34214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8B94B392-6C1F-45C2-A903-95964CA1D3F8}"/>
                  </a:ext>
                </a:extLst>
              </p:cNvPr>
              <p:cNvSpPr txBox="1"/>
              <p:nvPr/>
            </p:nvSpPr>
            <p:spPr>
              <a:xfrm>
                <a:off x="8064466" y="584878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8B94B392-6C1F-45C2-A903-95964CA1D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466" y="5848780"/>
                <a:ext cx="34214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3E190B43-6B9A-42D0-A9D0-D829F5CB3398}"/>
                  </a:ext>
                </a:extLst>
              </p:cNvPr>
              <p:cNvSpPr txBox="1"/>
              <p:nvPr/>
            </p:nvSpPr>
            <p:spPr>
              <a:xfrm>
                <a:off x="8342307" y="584878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3E190B43-6B9A-42D0-A9D0-D829F5CB3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307" y="5848780"/>
                <a:ext cx="342145" cy="27699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F537C0D2-01ED-44D9-9972-297700294CC2}"/>
                  </a:ext>
                </a:extLst>
              </p:cNvPr>
              <p:cNvSpPr txBox="1"/>
              <p:nvPr/>
            </p:nvSpPr>
            <p:spPr>
              <a:xfrm>
                <a:off x="8641913" y="5841523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F537C0D2-01ED-44D9-9972-297700294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913" y="5841523"/>
                <a:ext cx="342145" cy="276999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E511C634-4B11-49F9-8110-A30804C285E0}"/>
              </a:ext>
            </a:extLst>
          </p:cNvPr>
          <p:cNvSpPr/>
          <p:nvPr/>
        </p:nvSpPr>
        <p:spPr>
          <a:xfrm>
            <a:off x="8379617" y="4735051"/>
            <a:ext cx="562933" cy="1106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27807FEE-8FDD-4EAD-9C45-7ADF5E09033B}"/>
              </a:ext>
            </a:extLst>
          </p:cNvPr>
          <p:cNvCxnSpPr>
            <a:cxnSpLocks/>
          </p:cNvCxnSpPr>
          <p:nvPr/>
        </p:nvCxnSpPr>
        <p:spPr>
          <a:xfrm>
            <a:off x="9080896" y="5274381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26955BCD-AA89-494B-B9C1-A030175ADE5F}"/>
                  </a:ext>
                </a:extLst>
              </p:cNvPr>
              <p:cNvSpPr txBox="1"/>
              <p:nvPr/>
            </p:nvSpPr>
            <p:spPr>
              <a:xfrm>
                <a:off x="10311026" y="5832669"/>
                <a:ext cx="12390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Processors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(cores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 threads) 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26955BCD-AA89-494B-B9C1-A030175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026" y="5832669"/>
                <a:ext cx="1239068" cy="461665"/>
              </a:xfrm>
              <a:prstGeom prst="rect">
                <a:avLst/>
              </a:prstGeom>
              <a:blipFill>
                <a:blip r:embed="rId20"/>
                <a:stretch>
                  <a:fillRect l="-1961" t="-1316" r="-4412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6C71B464-DEA2-48BA-94A9-EFBCC482FC78}"/>
              </a:ext>
            </a:extLst>
          </p:cNvPr>
          <p:cNvGrpSpPr/>
          <p:nvPr/>
        </p:nvGrpSpPr>
        <p:grpSpPr>
          <a:xfrm>
            <a:off x="9539734" y="4718176"/>
            <a:ext cx="2289284" cy="1407603"/>
            <a:chOff x="9449509" y="4718176"/>
            <a:chExt cx="2289284" cy="1407603"/>
          </a:xfrm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C0A1DF61-F490-4293-B1F2-C64CCF6F47A7}"/>
                </a:ext>
              </a:extLst>
            </p:cNvPr>
            <p:cNvSpPr/>
            <p:nvPr/>
          </p:nvSpPr>
          <p:spPr>
            <a:xfrm>
              <a:off x="9466191" y="4735052"/>
              <a:ext cx="656137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46AD4B59-3D4F-4427-90CF-4A87EEE35FCA}"/>
                </a:ext>
              </a:extLst>
            </p:cNvPr>
            <p:cNvSpPr txBox="1"/>
            <p:nvPr/>
          </p:nvSpPr>
          <p:spPr>
            <a:xfrm>
              <a:off x="9449509" y="5848780"/>
              <a:ext cx="656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Cache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47592E98-39FC-4516-8AB4-747D1E962D8B}"/>
                </a:ext>
              </a:extLst>
            </p:cNvPr>
            <p:cNvSpPr txBox="1"/>
            <p:nvPr/>
          </p:nvSpPr>
          <p:spPr>
            <a:xfrm>
              <a:off x="9549641" y="4718176"/>
              <a:ext cx="489236" cy="108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7     3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6     2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5     1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4     0</a:t>
              </a: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380AA600-B1BC-4BA8-8612-A45D7909A1A5}"/>
                </a:ext>
              </a:extLst>
            </p:cNvPr>
            <p:cNvSpPr/>
            <p:nvPr/>
          </p:nvSpPr>
          <p:spPr>
            <a:xfrm>
              <a:off x="10122328" y="4735051"/>
              <a:ext cx="1616465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타원 297">
                  <a:extLst>
                    <a:ext uri="{FF2B5EF4-FFF2-40B4-BE49-F238E27FC236}">
                      <a16:creationId xmlns:a16="http://schemas.microsoft.com/office/drawing/2014/main" id="{BD711FC9-7F25-4AA6-90FE-0DFA004CF25C}"/>
                    </a:ext>
                  </a:extLst>
                </p:cNvPr>
                <p:cNvSpPr/>
                <p:nvPr/>
              </p:nvSpPr>
              <p:spPr>
                <a:xfrm>
                  <a:off x="10242377" y="492863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8" name="타원 297">
                  <a:extLst>
                    <a:ext uri="{FF2B5EF4-FFF2-40B4-BE49-F238E27FC236}">
                      <a16:creationId xmlns:a16="http://schemas.microsoft.com/office/drawing/2014/main" id="{BD711FC9-7F25-4AA6-90FE-0DFA004CF2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77" y="4928632"/>
                  <a:ext cx="261257" cy="261257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14E9C4D-C958-4605-94A9-83706B636A68}"/>
                    </a:ext>
                  </a:extLst>
                </p:cNvPr>
                <p:cNvSpPr/>
                <p:nvPr/>
              </p:nvSpPr>
              <p:spPr>
                <a:xfrm>
                  <a:off x="10618043" y="492863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14E9C4D-C958-4605-94A9-83706B636A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043" y="4928632"/>
                  <a:ext cx="261257" cy="261257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타원 300">
                  <a:extLst>
                    <a:ext uri="{FF2B5EF4-FFF2-40B4-BE49-F238E27FC236}">
                      <a16:creationId xmlns:a16="http://schemas.microsoft.com/office/drawing/2014/main" id="{C25F4391-8FAE-47BF-A9D3-908B9B261E88}"/>
                    </a:ext>
                  </a:extLst>
                </p:cNvPr>
                <p:cNvSpPr/>
                <p:nvPr/>
              </p:nvSpPr>
              <p:spPr>
                <a:xfrm>
                  <a:off x="10993709" y="492863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1" name="타원 300">
                  <a:extLst>
                    <a:ext uri="{FF2B5EF4-FFF2-40B4-BE49-F238E27FC236}">
                      <a16:creationId xmlns:a16="http://schemas.microsoft.com/office/drawing/2014/main" id="{C25F4391-8FAE-47BF-A9D3-908B9B261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3709" y="4928632"/>
                  <a:ext cx="261257" cy="261257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타원 301">
                  <a:extLst>
                    <a:ext uri="{FF2B5EF4-FFF2-40B4-BE49-F238E27FC236}">
                      <a16:creationId xmlns:a16="http://schemas.microsoft.com/office/drawing/2014/main" id="{A2AD9B71-22E2-44E8-B5AD-4FA9BB162E38}"/>
                    </a:ext>
                  </a:extLst>
                </p:cNvPr>
                <p:cNvSpPr/>
                <p:nvPr/>
              </p:nvSpPr>
              <p:spPr>
                <a:xfrm>
                  <a:off x="11369376" y="492863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2" name="타원 301">
                  <a:extLst>
                    <a:ext uri="{FF2B5EF4-FFF2-40B4-BE49-F238E27FC236}">
                      <a16:creationId xmlns:a16="http://schemas.microsoft.com/office/drawing/2014/main" id="{A2AD9B71-22E2-44E8-B5AD-4FA9BB162E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376" y="4928632"/>
                  <a:ext cx="261257" cy="261257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타원 302">
                  <a:extLst>
                    <a:ext uri="{FF2B5EF4-FFF2-40B4-BE49-F238E27FC236}">
                      <a16:creationId xmlns:a16="http://schemas.microsoft.com/office/drawing/2014/main" id="{F261E28E-EFF8-4FBF-BC4E-8FE7A8D265E2}"/>
                    </a:ext>
                  </a:extLst>
                </p:cNvPr>
                <p:cNvSpPr/>
                <p:nvPr/>
              </p:nvSpPr>
              <p:spPr>
                <a:xfrm>
                  <a:off x="10242377" y="535022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3" name="타원 302">
                  <a:extLst>
                    <a:ext uri="{FF2B5EF4-FFF2-40B4-BE49-F238E27FC236}">
                      <a16:creationId xmlns:a16="http://schemas.microsoft.com/office/drawing/2014/main" id="{F261E28E-EFF8-4FBF-BC4E-8FE7A8D265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77" y="5350223"/>
                  <a:ext cx="261257" cy="261257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36C5D47-5253-4AEE-9CE0-0B3544432D81}"/>
                    </a:ext>
                  </a:extLst>
                </p:cNvPr>
                <p:cNvSpPr/>
                <p:nvPr/>
              </p:nvSpPr>
              <p:spPr>
                <a:xfrm>
                  <a:off x="10618043" y="535022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536C5D47-5253-4AEE-9CE0-0B3544432D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043" y="5350223"/>
                  <a:ext cx="261257" cy="261257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타원 304">
                  <a:extLst>
                    <a:ext uri="{FF2B5EF4-FFF2-40B4-BE49-F238E27FC236}">
                      <a16:creationId xmlns:a16="http://schemas.microsoft.com/office/drawing/2014/main" id="{975BE97A-1407-4599-9705-3B29A384E3B6}"/>
                    </a:ext>
                  </a:extLst>
                </p:cNvPr>
                <p:cNvSpPr/>
                <p:nvPr/>
              </p:nvSpPr>
              <p:spPr>
                <a:xfrm>
                  <a:off x="10993709" y="535022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5" name="타원 304">
                  <a:extLst>
                    <a:ext uri="{FF2B5EF4-FFF2-40B4-BE49-F238E27FC236}">
                      <a16:creationId xmlns:a16="http://schemas.microsoft.com/office/drawing/2014/main" id="{975BE97A-1407-4599-9705-3B29A384E3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3709" y="5350223"/>
                  <a:ext cx="261257" cy="261257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타원 305">
                  <a:extLst>
                    <a:ext uri="{FF2B5EF4-FFF2-40B4-BE49-F238E27FC236}">
                      <a16:creationId xmlns:a16="http://schemas.microsoft.com/office/drawing/2014/main" id="{3EE805EC-8650-41A1-9A9F-BF67B41C1F79}"/>
                    </a:ext>
                  </a:extLst>
                </p:cNvPr>
                <p:cNvSpPr/>
                <p:nvPr/>
              </p:nvSpPr>
              <p:spPr>
                <a:xfrm>
                  <a:off x="11369376" y="535022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6" name="타원 305">
                  <a:extLst>
                    <a:ext uri="{FF2B5EF4-FFF2-40B4-BE49-F238E27FC236}">
                      <a16:creationId xmlns:a16="http://schemas.microsoft.com/office/drawing/2014/main" id="{3EE805EC-8650-41A1-9A9F-BF67B41C1F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376" y="5350223"/>
                  <a:ext cx="261257" cy="261257"/>
                </a:xfrm>
                <a:prstGeom prst="ellipse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D5B4DE25-D9CE-4A38-84BF-3406519DAF1C}"/>
                </a:ext>
              </a:extLst>
            </p:cNvPr>
            <p:cNvSpPr/>
            <p:nvPr/>
          </p:nvSpPr>
          <p:spPr>
            <a:xfrm>
              <a:off x="10185738" y="4837598"/>
              <a:ext cx="1493884" cy="8684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CF1CA500-468B-4B2E-97CE-E515CB1B8B33}"/>
              </a:ext>
            </a:extLst>
          </p:cNvPr>
          <p:cNvCxnSpPr>
            <a:cxnSpLocks/>
          </p:cNvCxnSpPr>
          <p:nvPr/>
        </p:nvCxnSpPr>
        <p:spPr>
          <a:xfrm>
            <a:off x="6182323" y="5274381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7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 animBg="1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 animBg="1"/>
      <p:bldP spid="256" grpId="0"/>
      <p:bldP spid="257" grpId="0"/>
      <p:bldP spid="258" grpId="0"/>
      <p:bldP spid="259" grpId="0"/>
      <p:bldP spid="260" grpId="0"/>
      <p:bldP spid="261" grpId="0"/>
      <p:bldP spid="262" grpId="0"/>
      <p:bldP spid="263" grpId="0"/>
      <p:bldP spid="264" grpId="0" animBg="1"/>
      <p:bldP spid="284" grpId="0"/>
      <p:bldP spid="285" grpId="0"/>
      <p:bldP spid="286" grpId="0"/>
      <p:bldP spid="287" grpId="0"/>
      <p:bldP spid="288" grpId="0"/>
      <p:bldP spid="289" grpId="0"/>
      <p:bldP spid="290" grpId="0"/>
      <p:bldP spid="291" grpId="0"/>
      <p:bldP spid="292" grpId="0" animBg="1"/>
      <p:bldP spid="29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Clustering Algorithm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4" y="1165005"/>
            <a:ext cx="117523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/>
              <a:t> Fine-Grained Data-Parallelism in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k-Means </a:t>
            </a:r>
            <a:r>
              <a:rPr kumimoji="1" lang="en-US" altLang="ko-KR" sz="2400" b="1" dirty="0"/>
              <a:t>(cont’d)</a:t>
            </a:r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Fine-Grained Data-Parallel design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/>
              <a:t>Process of </a:t>
            </a:r>
            <a:r>
              <a:rPr kumimoji="1" lang="en-US" altLang="ko-KR" sz="1800" dirty="0">
                <a:solidFill>
                  <a:schemeClr val="accent6"/>
                </a:solidFill>
              </a:rPr>
              <a:t>Fine-Grained</a:t>
            </a:r>
            <a:r>
              <a:rPr kumimoji="1" lang="en-US" altLang="ko-KR" sz="1800" dirty="0"/>
              <a:t> Data-Parallel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/>
              <a:t>All running thread calculate the distance from the point(one dimension) to centroids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kumimoji="1" lang="en-US" altLang="ko-KR" sz="16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graphicFrame>
        <p:nvGraphicFramePr>
          <p:cNvPr id="68" name="표 7">
            <a:extLst>
              <a:ext uri="{FF2B5EF4-FFF2-40B4-BE49-F238E27FC236}">
                <a16:creationId xmlns:a16="http://schemas.microsoft.com/office/drawing/2014/main" id="{51B76770-40B5-B74B-8BC1-E0C5D2E1B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20586"/>
              </p:ext>
            </p:extLst>
          </p:nvPr>
        </p:nvGraphicFramePr>
        <p:xfrm>
          <a:off x="872670" y="4636516"/>
          <a:ext cx="2293256" cy="1106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657">
                  <a:extLst>
                    <a:ext uri="{9D8B030D-6E8A-4147-A177-3AD203B41FA5}">
                      <a16:colId xmlns:a16="http://schemas.microsoft.com/office/drawing/2014/main" val="2996021400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1183148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2366894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1472481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68737637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84816542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076461154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33565870"/>
                    </a:ext>
                  </a:extLst>
                </a:gridCol>
              </a:tblGrid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305200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230648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3102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96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9D76AA-BF34-5C47-9CB1-ACFFDC8AC273}"/>
                  </a:ext>
                </a:extLst>
              </p:cNvPr>
              <p:cNvSpPr txBox="1"/>
              <p:nvPr/>
            </p:nvSpPr>
            <p:spPr>
              <a:xfrm>
                <a:off x="865413" y="575024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19D76AA-BF34-5C47-9CB1-ACFFDC8A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13" y="5750245"/>
                <a:ext cx="34214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D379283-FA5F-5C4D-9E1C-3AC3332BD597}"/>
                  </a:ext>
                </a:extLst>
              </p:cNvPr>
              <p:cNvSpPr txBox="1"/>
              <p:nvPr/>
            </p:nvSpPr>
            <p:spPr>
              <a:xfrm>
                <a:off x="1141184" y="575024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D379283-FA5F-5C4D-9E1C-3AC3332BD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84" y="5750245"/>
                <a:ext cx="34214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725C19B-0F9B-564F-B0B7-38FA8D5E62E4}"/>
                  </a:ext>
                </a:extLst>
              </p:cNvPr>
              <p:cNvSpPr txBox="1"/>
              <p:nvPr/>
            </p:nvSpPr>
            <p:spPr>
              <a:xfrm>
                <a:off x="1428346" y="575024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725C19B-0F9B-564F-B0B7-38FA8D5E6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46" y="5750245"/>
                <a:ext cx="34214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28754BE-6797-8C49-883A-71BCFAAD52A8}"/>
                  </a:ext>
                </a:extLst>
              </p:cNvPr>
              <p:cNvSpPr txBox="1"/>
              <p:nvPr/>
            </p:nvSpPr>
            <p:spPr>
              <a:xfrm>
                <a:off x="1713438" y="575024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28754BE-6797-8C49-883A-71BCFAAD5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438" y="5750245"/>
                <a:ext cx="34214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0AD880C-3D71-5C49-A4B9-D709CF19E882}"/>
                  </a:ext>
                </a:extLst>
              </p:cNvPr>
              <p:cNvSpPr txBox="1"/>
              <p:nvPr/>
            </p:nvSpPr>
            <p:spPr>
              <a:xfrm>
                <a:off x="1991279" y="575024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0AD880C-3D71-5C49-A4B9-D709CF19E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279" y="5750245"/>
                <a:ext cx="34214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CCAF39-7466-AE4F-BEF0-D3C5099E4604}"/>
                  </a:ext>
                </a:extLst>
              </p:cNvPr>
              <p:cNvSpPr txBox="1"/>
              <p:nvPr/>
            </p:nvSpPr>
            <p:spPr>
              <a:xfrm>
                <a:off x="2290885" y="575024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2CCAF39-7466-AE4F-BEF0-D3C5099E4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885" y="5750245"/>
                <a:ext cx="34214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2329517-21CE-8D4A-A3E1-D35E064ACF14}"/>
                  </a:ext>
                </a:extLst>
              </p:cNvPr>
              <p:cNvSpPr txBox="1"/>
              <p:nvPr/>
            </p:nvSpPr>
            <p:spPr>
              <a:xfrm>
                <a:off x="2568726" y="575024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2329517-21CE-8D4A-A3E1-D35E064A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726" y="5750245"/>
                <a:ext cx="34214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AB94697-E645-0D40-8A26-55D56F340B13}"/>
                  </a:ext>
                </a:extLst>
              </p:cNvPr>
              <p:cNvSpPr txBox="1"/>
              <p:nvPr/>
            </p:nvSpPr>
            <p:spPr>
              <a:xfrm>
                <a:off x="2868332" y="5742988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AB94697-E645-0D40-8A26-55D56F34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332" y="5742988"/>
                <a:ext cx="34214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AABA5F7-8B5C-CC43-933A-884013A47B4F}"/>
              </a:ext>
            </a:extLst>
          </p:cNvPr>
          <p:cNvCxnSpPr>
            <a:cxnSpLocks/>
          </p:cNvCxnSpPr>
          <p:nvPr/>
        </p:nvCxnSpPr>
        <p:spPr>
          <a:xfrm>
            <a:off x="3345598" y="5206519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EFD6C15D-1479-4D6B-AFA2-DD0051F457C7}"/>
              </a:ext>
            </a:extLst>
          </p:cNvPr>
          <p:cNvGrpSpPr/>
          <p:nvPr/>
        </p:nvGrpSpPr>
        <p:grpSpPr>
          <a:xfrm>
            <a:off x="3775768" y="4637629"/>
            <a:ext cx="2289284" cy="1576158"/>
            <a:chOff x="9739392" y="4080266"/>
            <a:chExt cx="2289284" cy="1576158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36D318F-38A4-C149-A8D8-56E459D5842F}"/>
                </a:ext>
              </a:extLst>
            </p:cNvPr>
            <p:cNvSpPr/>
            <p:nvPr/>
          </p:nvSpPr>
          <p:spPr>
            <a:xfrm>
              <a:off x="9756074" y="4097142"/>
              <a:ext cx="656137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914A98A-6051-EA49-8CE5-BC847370D010}"/>
                </a:ext>
              </a:extLst>
            </p:cNvPr>
            <p:cNvSpPr txBox="1"/>
            <p:nvPr/>
          </p:nvSpPr>
          <p:spPr>
            <a:xfrm>
              <a:off x="9739392" y="5210870"/>
              <a:ext cx="656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Cache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B669105-1E29-9F48-911F-E03B5738EA43}"/>
                </a:ext>
              </a:extLst>
            </p:cNvPr>
            <p:cNvSpPr txBox="1"/>
            <p:nvPr/>
          </p:nvSpPr>
          <p:spPr>
            <a:xfrm>
              <a:off x="9839524" y="4080266"/>
              <a:ext cx="492443" cy="108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1     5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5     1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1     5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5     1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38A8018-034B-4A43-AD0D-E54E74843D5B}"/>
                </a:ext>
              </a:extLst>
            </p:cNvPr>
            <p:cNvSpPr/>
            <p:nvPr/>
          </p:nvSpPr>
          <p:spPr>
            <a:xfrm>
              <a:off x="10412211" y="4097141"/>
              <a:ext cx="1616465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5E29D269-4CD2-324F-8724-7E56E497CFE1}"/>
                    </a:ext>
                  </a:extLst>
                </p:cNvPr>
                <p:cNvSpPr/>
                <p:nvPr/>
              </p:nvSpPr>
              <p:spPr>
                <a:xfrm>
                  <a:off x="10532260" y="429072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5E29D269-4CD2-324F-8724-7E56E497C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2260" y="4290722"/>
                  <a:ext cx="261257" cy="26125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C932AAD-91BD-8341-8049-41A65739D5AA}"/>
                    </a:ext>
                  </a:extLst>
                </p:cNvPr>
                <p:cNvSpPr txBox="1"/>
                <p:nvPr/>
              </p:nvSpPr>
              <p:spPr>
                <a:xfrm>
                  <a:off x="10600909" y="5194759"/>
                  <a:ext cx="12390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Processors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(cores 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threads) 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C932AAD-91BD-8341-8049-41A65739D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0909" y="5194759"/>
                  <a:ext cx="1239068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2463" t="-1333" r="-4433" b="-10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EFFE9616-01D5-504E-9B68-46F6A966216A}"/>
                    </a:ext>
                  </a:extLst>
                </p:cNvPr>
                <p:cNvSpPr/>
                <p:nvPr/>
              </p:nvSpPr>
              <p:spPr>
                <a:xfrm>
                  <a:off x="10907926" y="429072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EFFE9616-01D5-504E-9B68-46F6A96621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7926" y="4290722"/>
                  <a:ext cx="261257" cy="261257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93FD4D31-9C15-B744-A061-CF1CE83F44E4}"/>
                    </a:ext>
                  </a:extLst>
                </p:cNvPr>
                <p:cNvSpPr/>
                <p:nvPr/>
              </p:nvSpPr>
              <p:spPr>
                <a:xfrm>
                  <a:off x="11283592" y="429072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타원 137">
                  <a:extLst>
                    <a:ext uri="{FF2B5EF4-FFF2-40B4-BE49-F238E27FC236}">
                      <a16:creationId xmlns:a16="http://schemas.microsoft.com/office/drawing/2014/main" id="{93FD4D31-9C15-B744-A061-CF1CE83F44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3592" y="4290722"/>
                  <a:ext cx="261257" cy="26125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01B79680-389C-6C46-922E-B650EB7AB4C8}"/>
                    </a:ext>
                  </a:extLst>
                </p:cNvPr>
                <p:cNvSpPr/>
                <p:nvPr/>
              </p:nvSpPr>
              <p:spPr>
                <a:xfrm>
                  <a:off x="11659259" y="429072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01B79680-389C-6C46-922E-B650EB7AB4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9259" y="4290722"/>
                  <a:ext cx="261257" cy="261257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2AA2E2F9-62E3-2149-97D1-434D7AA2AC27}"/>
                    </a:ext>
                  </a:extLst>
                </p:cNvPr>
                <p:cNvSpPr/>
                <p:nvPr/>
              </p:nvSpPr>
              <p:spPr>
                <a:xfrm>
                  <a:off x="10532260" y="471231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2AA2E2F9-62E3-2149-97D1-434D7AA2AC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2260" y="4712313"/>
                  <a:ext cx="261257" cy="261257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645C2D4C-F405-7E4D-8F9F-C89D907655A7}"/>
                    </a:ext>
                  </a:extLst>
                </p:cNvPr>
                <p:cNvSpPr/>
                <p:nvPr/>
              </p:nvSpPr>
              <p:spPr>
                <a:xfrm>
                  <a:off x="10907926" y="471231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645C2D4C-F405-7E4D-8F9F-C89D907655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7926" y="4712313"/>
                  <a:ext cx="261257" cy="261257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0CFF5ADA-3F53-0944-8B1D-C4647A36849D}"/>
                    </a:ext>
                  </a:extLst>
                </p:cNvPr>
                <p:cNvSpPr/>
                <p:nvPr/>
              </p:nvSpPr>
              <p:spPr>
                <a:xfrm>
                  <a:off x="11283592" y="471231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0CFF5ADA-3F53-0944-8B1D-C4647A3684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83592" y="4712313"/>
                  <a:ext cx="261257" cy="261257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3F038BB-ECE1-0C4C-9EAA-EF37ED260B29}"/>
                    </a:ext>
                  </a:extLst>
                </p:cNvPr>
                <p:cNvSpPr/>
                <p:nvPr/>
              </p:nvSpPr>
              <p:spPr>
                <a:xfrm>
                  <a:off x="11659259" y="471231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23F038BB-ECE1-0C4C-9EAA-EF37ED260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9259" y="4712313"/>
                  <a:ext cx="261257" cy="26125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710217D1-7CCB-614B-8A28-412EF359CE61}"/>
                </a:ext>
              </a:extLst>
            </p:cNvPr>
            <p:cNvSpPr/>
            <p:nvPr/>
          </p:nvSpPr>
          <p:spPr>
            <a:xfrm>
              <a:off x="10475621" y="4199688"/>
              <a:ext cx="1498642" cy="8773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816715E-5C6C-4F44-9C48-5DA56634F42F}"/>
              </a:ext>
            </a:extLst>
          </p:cNvPr>
          <p:cNvSpPr/>
          <p:nvPr/>
        </p:nvSpPr>
        <p:spPr>
          <a:xfrm>
            <a:off x="870548" y="5188990"/>
            <a:ext cx="228650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50" name="표 7">
            <a:extLst>
              <a:ext uri="{FF2B5EF4-FFF2-40B4-BE49-F238E27FC236}">
                <a16:creationId xmlns:a16="http://schemas.microsoft.com/office/drawing/2014/main" id="{AD70BAF4-CC08-4AC2-8100-5F182ACBC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9125"/>
              </p:ext>
            </p:extLst>
          </p:nvPr>
        </p:nvGraphicFramePr>
        <p:xfrm>
          <a:off x="874792" y="2848933"/>
          <a:ext cx="2293256" cy="1106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657">
                  <a:extLst>
                    <a:ext uri="{9D8B030D-6E8A-4147-A177-3AD203B41FA5}">
                      <a16:colId xmlns:a16="http://schemas.microsoft.com/office/drawing/2014/main" val="2996021400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1183148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2366894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1472481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68737637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84816542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076461154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33565870"/>
                    </a:ext>
                  </a:extLst>
                </a:gridCol>
              </a:tblGrid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305200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230648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3102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96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40DDC12-A63A-4BA0-A55E-244E09652558}"/>
                  </a:ext>
                </a:extLst>
              </p:cNvPr>
              <p:cNvSpPr txBox="1"/>
              <p:nvPr/>
            </p:nvSpPr>
            <p:spPr>
              <a:xfrm>
                <a:off x="867535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40DDC12-A63A-4BA0-A55E-244E09652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35" y="3962662"/>
                <a:ext cx="342145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EE6D1F3-B7E7-4CCE-8376-0F6B63F3529E}"/>
                  </a:ext>
                </a:extLst>
              </p:cNvPr>
              <p:cNvSpPr txBox="1"/>
              <p:nvPr/>
            </p:nvSpPr>
            <p:spPr>
              <a:xfrm>
                <a:off x="1143306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EE6D1F3-B7E7-4CCE-8376-0F6B63F35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306" y="3962662"/>
                <a:ext cx="342145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B7BEC099-91EF-429B-B934-EE3D6527610F}"/>
                  </a:ext>
                </a:extLst>
              </p:cNvPr>
              <p:cNvSpPr txBox="1"/>
              <p:nvPr/>
            </p:nvSpPr>
            <p:spPr>
              <a:xfrm>
                <a:off x="1430468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B7BEC099-91EF-429B-B934-EE3D65276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468" y="3962662"/>
                <a:ext cx="342145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26A0202-956D-422E-88BF-8F80D9A1991C}"/>
                  </a:ext>
                </a:extLst>
              </p:cNvPr>
              <p:cNvSpPr txBox="1"/>
              <p:nvPr/>
            </p:nvSpPr>
            <p:spPr>
              <a:xfrm>
                <a:off x="1715560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26A0202-956D-422E-88BF-8F80D9A19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560" y="3962662"/>
                <a:ext cx="342145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B3DF927-0558-4A20-8E10-AD4F5EFB71D2}"/>
                  </a:ext>
                </a:extLst>
              </p:cNvPr>
              <p:cNvSpPr txBox="1"/>
              <p:nvPr/>
            </p:nvSpPr>
            <p:spPr>
              <a:xfrm>
                <a:off x="1993401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B3DF927-0558-4A20-8E10-AD4F5EFB7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401" y="3962662"/>
                <a:ext cx="34214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DC53463-D9F2-4D19-AB25-F7864C81E6FD}"/>
                  </a:ext>
                </a:extLst>
              </p:cNvPr>
              <p:cNvSpPr txBox="1"/>
              <p:nvPr/>
            </p:nvSpPr>
            <p:spPr>
              <a:xfrm>
                <a:off x="2293007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DC53463-D9F2-4D19-AB25-F7864C81E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07" y="3962662"/>
                <a:ext cx="342145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0C631C9-8819-4445-AAED-BBD7509FE695}"/>
                  </a:ext>
                </a:extLst>
              </p:cNvPr>
              <p:cNvSpPr txBox="1"/>
              <p:nvPr/>
            </p:nvSpPr>
            <p:spPr>
              <a:xfrm>
                <a:off x="2570848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90C631C9-8819-4445-AAED-BBD7509FE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848" y="3962662"/>
                <a:ext cx="342145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0B256B1-AE9E-416D-9DF7-69ACD90FCBC7}"/>
                  </a:ext>
                </a:extLst>
              </p:cNvPr>
              <p:cNvSpPr txBox="1"/>
              <p:nvPr/>
            </p:nvSpPr>
            <p:spPr>
              <a:xfrm>
                <a:off x="2870454" y="395540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0B256B1-AE9E-416D-9DF7-69ACD90FC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454" y="3955405"/>
                <a:ext cx="342145" cy="2769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55390D66-7B86-4976-9CC7-99FE6715734C}"/>
              </a:ext>
            </a:extLst>
          </p:cNvPr>
          <p:cNvCxnSpPr>
            <a:cxnSpLocks/>
          </p:cNvCxnSpPr>
          <p:nvPr/>
        </p:nvCxnSpPr>
        <p:spPr>
          <a:xfrm>
            <a:off x="3303438" y="3386465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8E01BD0-BFF5-4B40-B289-4E3F319F87AA}"/>
              </a:ext>
            </a:extLst>
          </p:cNvPr>
          <p:cNvGrpSpPr/>
          <p:nvPr/>
        </p:nvGrpSpPr>
        <p:grpSpPr>
          <a:xfrm>
            <a:off x="3775976" y="2843745"/>
            <a:ext cx="2289284" cy="1576158"/>
            <a:chOff x="4266144" y="2556856"/>
            <a:chExt cx="2289284" cy="1576158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F2BE7506-D223-4EC9-887E-9A83418D3A93}"/>
                </a:ext>
              </a:extLst>
            </p:cNvPr>
            <p:cNvSpPr/>
            <p:nvPr/>
          </p:nvSpPr>
          <p:spPr>
            <a:xfrm>
              <a:off x="4282826" y="2573732"/>
              <a:ext cx="656137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B9FB62E-1859-4128-A6E5-6F3860F68F27}"/>
                </a:ext>
              </a:extLst>
            </p:cNvPr>
            <p:cNvSpPr txBox="1"/>
            <p:nvPr/>
          </p:nvSpPr>
          <p:spPr>
            <a:xfrm>
              <a:off x="4266144" y="3687460"/>
              <a:ext cx="656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Cache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8E6B4CA-242B-447B-AE29-3D98A0F27B74}"/>
                </a:ext>
              </a:extLst>
            </p:cNvPr>
            <p:cNvSpPr txBox="1"/>
            <p:nvPr/>
          </p:nvSpPr>
          <p:spPr>
            <a:xfrm>
              <a:off x="4366276" y="2556856"/>
              <a:ext cx="492443" cy="108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lain" startAt="3"/>
              </a:pPr>
              <a:r>
                <a:rPr kumimoji="1" lang="en-US" altLang="ko-Kore-KR" sz="1100" dirty="0"/>
                <a:t>7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7     3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3     7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7     3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05A61E0B-1932-4DB7-A64C-D87AF2733B4E}"/>
                </a:ext>
              </a:extLst>
            </p:cNvPr>
            <p:cNvSpPr/>
            <p:nvPr/>
          </p:nvSpPr>
          <p:spPr>
            <a:xfrm>
              <a:off x="4938963" y="2573731"/>
              <a:ext cx="1616465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365D73AF-8E09-4CC7-BE41-FB15CE49D06E}"/>
                    </a:ext>
                  </a:extLst>
                </p:cNvPr>
                <p:cNvSpPr/>
                <p:nvPr/>
              </p:nvSpPr>
              <p:spPr>
                <a:xfrm>
                  <a:off x="5059012" y="276731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365D73AF-8E09-4CC7-BE41-FB15CE49D0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012" y="2767312"/>
                  <a:ext cx="261257" cy="26125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2D9F2C34-ECB4-4DE7-B0B8-688EE188F75D}"/>
                    </a:ext>
                  </a:extLst>
                </p:cNvPr>
                <p:cNvSpPr txBox="1"/>
                <p:nvPr/>
              </p:nvSpPr>
              <p:spPr>
                <a:xfrm>
                  <a:off x="5127661" y="3671349"/>
                  <a:ext cx="12390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Processors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(cores 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threads) 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2D9F2C34-ECB4-4DE7-B0B8-688EE188F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7661" y="3671349"/>
                  <a:ext cx="1239068" cy="461665"/>
                </a:xfrm>
                <a:prstGeom prst="rect">
                  <a:avLst/>
                </a:prstGeom>
                <a:blipFill>
                  <a:blip r:embed="rId28"/>
                  <a:stretch>
                    <a:fillRect l="-1970" r="-4926" b="-92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0A79E797-D6DA-42AF-97B3-EAB824823138}"/>
                    </a:ext>
                  </a:extLst>
                </p:cNvPr>
                <p:cNvSpPr/>
                <p:nvPr/>
              </p:nvSpPr>
              <p:spPr>
                <a:xfrm>
                  <a:off x="5434678" y="276731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0A79E797-D6DA-42AF-97B3-EAB824823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4678" y="2767312"/>
                  <a:ext cx="261257" cy="261257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17F975D6-916B-4FEB-88E1-CE088DE3C84F}"/>
                    </a:ext>
                  </a:extLst>
                </p:cNvPr>
                <p:cNvSpPr/>
                <p:nvPr/>
              </p:nvSpPr>
              <p:spPr>
                <a:xfrm>
                  <a:off x="5810344" y="276731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id="{17F975D6-916B-4FEB-88E1-CE088DE3C8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344" y="2767312"/>
                  <a:ext cx="261257" cy="26125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C22E70DA-E637-4399-9BCF-5237779A855B}"/>
                    </a:ext>
                  </a:extLst>
                </p:cNvPr>
                <p:cNvSpPr/>
                <p:nvPr/>
              </p:nvSpPr>
              <p:spPr>
                <a:xfrm>
                  <a:off x="6186011" y="276731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C22E70DA-E637-4399-9BCF-5237779A85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011" y="2767312"/>
                  <a:ext cx="261257" cy="261257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379A2500-95C2-457E-9269-1E98655F7B70}"/>
                    </a:ext>
                  </a:extLst>
                </p:cNvPr>
                <p:cNvSpPr/>
                <p:nvPr/>
              </p:nvSpPr>
              <p:spPr>
                <a:xfrm>
                  <a:off x="5059012" y="318890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id="{379A2500-95C2-457E-9269-1E98655F7B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012" y="3188903"/>
                  <a:ext cx="261257" cy="261257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D1D1EA82-1900-4244-805A-47CE6EE06EE5}"/>
                    </a:ext>
                  </a:extLst>
                </p:cNvPr>
                <p:cNvSpPr/>
                <p:nvPr/>
              </p:nvSpPr>
              <p:spPr>
                <a:xfrm>
                  <a:off x="5434678" y="318890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D1D1EA82-1900-4244-805A-47CE6EE06E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4678" y="3188903"/>
                  <a:ext cx="261257" cy="261257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695695A4-2D2D-41DD-B239-B0386ED2ADF7}"/>
                    </a:ext>
                  </a:extLst>
                </p:cNvPr>
                <p:cNvSpPr/>
                <p:nvPr/>
              </p:nvSpPr>
              <p:spPr>
                <a:xfrm>
                  <a:off x="5810344" y="318890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695695A4-2D2D-41DD-B239-B0386ED2A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344" y="3188903"/>
                  <a:ext cx="261257" cy="261257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52ACA195-C139-4C24-BA2C-090D9E4277B4}"/>
                    </a:ext>
                  </a:extLst>
                </p:cNvPr>
                <p:cNvSpPr/>
                <p:nvPr/>
              </p:nvSpPr>
              <p:spPr>
                <a:xfrm>
                  <a:off x="6186011" y="3188903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52ACA195-C139-4C24-BA2C-090D9E4277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011" y="3188903"/>
                  <a:ext cx="261257" cy="261257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28703E0-D209-4511-A514-4B306B5E4D84}"/>
                </a:ext>
              </a:extLst>
            </p:cNvPr>
            <p:cNvSpPr/>
            <p:nvPr/>
          </p:nvSpPr>
          <p:spPr>
            <a:xfrm>
              <a:off x="5002373" y="2676278"/>
              <a:ext cx="1498642" cy="8773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2C75704-2D7C-4223-B17C-23A95D0ED1D8}"/>
              </a:ext>
            </a:extLst>
          </p:cNvPr>
          <p:cNvSpPr/>
          <p:nvPr/>
        </p:nvSpPr>
        <p:spPr>
          <a:xfrm>
            <a:off x="872670" y="2845928"/>
            <a:ext cx="228650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77" name="표 7">
            <a:extLst>
              <a:ext uri="{FF2B5EF4-FFF2-40B4-BE49-F238E27FC236}">
                <a16:creationId xmlns:a16="http://schemas.microsoft.com/office/drawing/2014/main" id="{E28D537B-80DB-4F90-BF42-30937A85F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916864"/>
              </p:ext>
            </p:extLst>
          </p:nvPr>
        </p:nvGraphicFramePr>
        <p:xfrm>
          <a:off x="6650706" y="2848933"/>
          <a:ext cx="2293256" cy="1106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657">
                  <a:extLst>
                    <a:ext uri="{9D8B030D-6E8A-4147-A177-3AD203B41FA5}">
                      <a16:colId xmlns:a16="http://schemas.microsoft.com/office/drawing/2014/main" val="2996021400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1183148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2366894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1472481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68737637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84816542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076461154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33565870"/>
                    </a:ext>
                  </a:extLst>
                </a:gridCol>
              </a:tblGrid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305200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230648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3102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96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FC284E-994E-4CC5-9AB3-DCE5B195E0EA}"/>
                  </a:ext>
                </a:extLst>
              </p:cNvPr>
              <p:cNvSpPr txBox="1"/>
              <p:nvPr/>
            </p:nvSpPr>
            <p:spPr>
              <a:xfrm>
                <a:off x="6643449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1FC284E-994E-4CC5-9AB3-DCE5B195E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449" y="3962662"/>
                <a:ext cx="342145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B5957E8-2445-4B67-B51C-9506FF232CF5}"/>
                  </a:ext>
                </a:extLst>
              </p:cNvPr>
              <p:cNvSpPr txBox="1"/>
              <p:nvPr/>
            </p:nvSpPr>
            <p:spPr>
              <a:xfrm>
                <a:off x="6919220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B5957E8-2445-4B67-B51C-9506FF232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220" y="3962662"/>
                <a:ext cx="342145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FD55D8D-B8B2-46CC-B528-50CF22172E00}"/>
                  </a:ext>
                </a:extLst>
              </p:cNvPr>
              <p:cNvSpPr txBox="1"/>
              <p:nvPr/>
            </p:nvSpPr>
            <p:spPr>
              <a:xfrm>
                <a:off x="7206382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FD55D8D-B8B2-46CC-B528-50CF22172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82" y="3962662"/>
                <a:ext cx="342145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00068B8-7B65-4857-A02D-8A70DE5E6E0C}"/>
                  </a:ext>
                </a:extLst>
              </p:cNvPr>
              <p:cNvSpPr txBox="1"/>
              <p:nvPr/>
            </p:nvSpPr>
            <p:spPr>
              <a:xfrm>
                <a:off x="7491474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C00068B8-7B65-4857-A02D-8A70DE5E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474" y="3962662"/>
                <a:ext cx="342145" cy="27699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17FC1462-2049-4590-99A9-25CCDE7C4C86}"/>
                  </a:ext>
                </a:extLst>
              </p:cNvPr>
              <p:cNvSpPr txBox="1"/>
              <p:nvPr/>
            </p:nvSpPr>
            <p:spPr>
              <a:xfrm>
                <a:off x="7769315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17FC1462-2049-4590-99A9-25CCDE7C4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315" y="3962662"/>
                <a:ext cx="342145" cy="27699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D41910EF-5903-486D-B025-24A2D8C237FB}"/>
                  </a:ext>
                </a:extLst>
              </p:cNvPr>
              <p:cNvSpPr txBox="1"/>
              <p:nvPr/>
            </p:nvSpPr>
            <p:spPr>
              <a:xfrm>
                <a:off x="8068921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D41910EF-5903-486D-B025-24A2D8C23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921" y="3962662"/>
                <a:ext cx="342145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0A4CF7B-1F47-4594-BBD1-E9803A940707}"/>
                  </a:ext>
                </a:extLst>
              </p:cNvPr>
              <p:cNvSpPr txBox="1"/>
              <p:nvPr/>
            </p:nvSpPr>
            <p:spPr>
              <a:xfrm>
                <a:off x="8346762" y="3962662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0A4CF7B-1F47-4594-BBD1-E9803A940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762" y="3962662"/>
                <a:ext cx="342145" cy="27699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EF2B764-B45B-4533-AFF0-2D3D07B39408}"/>
                  </a:ext>
                </a:extLst>
              </p:cNvPr>
              <p:cNvSpPr txBox="1"/>
              <p:nvPr/>
            </p:nvSpPr>
            <p:spPr>
              <a:xfrm>
                <a:off x="8646368" y="3955405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EF2B764-B45B-4533-AFF0-2D3D07B39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368" y="3955405"/>
                <a:ext cx="342145" cy="27699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E3FEA02-BA60-4C91-89BE-E74519780314}"/>
              </a:ext>
            </a:extLst>
          </p:cNvPr>
          <p:cNvCxnSpPr>
            <a:cxnSpLocks/>
          </p:cNvCxnSpPr>
          <p:nvPr/>
        </p:nvCxnSpPr>
        <p:spPr>
          <a:xfrm>
            <a:off x="9066007" y="3386465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C3C588BB-AB68-4D91-8A80-1E3322D625A7}"/>
              </a:ext>
            </a:extLst>
          </p:cNvPr>
          <p:cNvGrpSpPr/>
          <p:nvPr/>
        </p:nvGrpSpPr>
        <p:grpSpPr>
          <a:xfrm>
            <a:off x="9508907" y="2860620"/>
            <a:ext cx="2289284" cy="1576158"/>
            <a:chOff x="4020796" y="4104995"/>
            <a:chExt cx="2289284" cy="1576158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44712500-32CA-459E-8929-DF7CF725D592}"/>
                </a:ext>
              </a:extLst>
            </p:cNvPr>
            <p:cNvSpPr/>
            <p:nvPr/>
          </p:nvSpPr>
          <p:spPr>
            <a:xfrm>
              <a:off x="4037478" y="4121871"/>
              <a:ext cx="656137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F951BBB-277B-4C8C-8A56-8EA3A9D642B3}"/>
                </a:ext>
              </a:extLst>
            </p:cNvPr>
            <p:cNvSpPr txBox="1"/>
            <p:nvPr/>
          </p:nvSpPr>
          <p:spPr>
            <a:xfrm>
              <a:off x="4020796" y="5235599"/>
              <a:ext cx="656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Cache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CA28E19-AA36-4BF1-A525-21DCCDD816DF}"/>
                </a:ext>
              </a:extLst>
            </p:cNvPr>
            <p:cNvSpPr txBox="1"/>
            <p:nvPr/>
          </p:nvSpPr>
          <p:spPr>
            <a:xfrm>
              <a:off x="4120928" y="4104995"/>
              <a:ext cx="492443" cy="108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2     6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6     2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2     6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6     2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9621DD2-B84A-462E-AD9A-EAC322042E9B}"/>
                </a:ext>
              </a:extLst>
            </p:cNvPr>
            <p:cNvSpPr/>
            <p:nvPr/>
          </p:nvSpPr>
          <p:spPr>
            <a:xfrm>
              <a:off x="4693615" y="4121870"/>
              <a:ext cx="1616465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4E778A4A-E1F3-40D9-90D3-E446044502CD}"/>
                    </a:ext>
                  </a:extLst>
                </p:cNvPr>
                <p:cNvSpPr/>
                <p:nvPr/>
              </p:nvSpPr>
              <p:spPr>
                <a:xfrm>
                  <a:off x="4813664" y="431545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4E778A4A-E1F3-40D9-90D3-E446044502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664" y="4315451"/>
                  <a:ext cx="261257" cy="261257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170B92E2-3A4A-4BA1-8A83-E39A97E31D6D}"/>
                    </a:ext>
                  </a:extLst>
                </p:cNvPr>
                <p:cNvSpPr txBox="1"/>
                <p:nvPr/>
              </p:nvSpPr>
              <p:spPr>
                <a:xfrm>
                  <a:off x="4882313" y="5219488"/>
                  <a:ext cx="12390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Processors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(cores 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threads) 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170B92E2-3A4A-4BA1-8A83-E39A97E31D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2313" y="5219488"/>
                  <a:ext cx="1239068" cy="461665"/>
                </a:xfrm>
                <a:prstGeom prst="rect">
                  <a:avLst/>
                </a:prstGeom>
                <a:blipFill>
                  <a:blip r:embed="rId28"/>
                  <a:stretch>
                    <a:fillRect l="-1970" r="-4926" b="-92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907D8167-18A0-40FC-9DC0-47C6FA130BFE}"/>
                    </a:ext>
                  </a:extLst>
                </p:cNvPr>
                <p:cNvSpPr/>
                <p:nvPr/>
              </p:nvSpPr>
              <p:spPr>
                <a:xfrm>
                  <a:off x="5189330" y="431545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타원 193">
                  <a:extLst>
                    <a:ext uri="{FF2B5EF4-FFF2-40B4-BE49-F238E27FC236}">
                      <a16:creationId xmlns:a16="http://schemas.microsoft.com/office/drawing/2014/main" id="{907D8167-18A0-40FC-9DC0-47C6FA130B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330" y="4315451"/>
                  <a:ext cx="261257" cy="261257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DD573331-A72F-4E28-BDBB-41ACC12BA4D5}"/>
                    </a:ext>
                  </a:extLst>
                </p:cNvPr>
                <p:cNvSpPr/>
                <p:nvPr/>
              </p:nvSpPr>
              <p:spPr>
                <a:xfrm>
                  <a:off x="5564996" y="431545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DD573331-A72F-4E28-BDBB-41ACC12BA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996" y="4315451"/>
                  <a:ext cx="261257" cy="261257"/>
                </a:xfrm>
                <a:prstGeom prst="ellipse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93929ED0-D8E9-40ED-BBB1-35BBB5193605}"/>
                    </a:ext>
                  </a:extLst>
                </p:cNvPr>
                <p:cNvSpPr/>
                <p:nvPr/>
              </p:nvSpPr>
              <p:spPr>
                <a:xfrm>
                  <a:off x="5940663" y="431545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93929ED0-D8E9-40ED-BBB1-35BBB51936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663" y="4315451"/>
                  <a:ext cx="261257" cy="261257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FCED0AFE-D4B5-4421-9EA1-2EFA904F3D45}"/>
                    </a:ext>
                  </a:extLst>
                </p:cNvPr>
                <p:cNvSpPr/>
                <p:nvPr/>
              </p:nvSpPr>
              <p:spPr>
                <a:xfrm>
                  <a:off x="4813664" y="473704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FCED0AFE-D4B5-4421-9EA1-2EFA904F3D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664" y="4737042"/>
                  <a:ext cx="261257" cy="261257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E9659215-89A2-460C-A377-1B3FA5F78BE5}"/>
                    </a:ext>
                  </a:extLst>
                </p:cNvPr>
                <p:cNvSpPr/>
                <p:nvPr/>
              </p:nvSpPr>
              <p:spPr>
                <a:xfrm>
                  <a:off x="5189330" y="473704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8" name="타원 197">
                  <a:extLst>
                    <a:ext uri="{FF2B5EF4-FFF2-40B4-BE49-F238E27FC236}">
                      <a16:creationId xmlns:a16="http://schemas.microsoft.com/office/drawing/2014/main" id="{E9659215-89A2-460C-A377-1B3FA5F78B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330" y="4737042"/>
                  <a:ext cx="261257" cy="261257"/>
                </a:xfrm>
                <a:prstGeom prst="ellipse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12C64ED5-AC1D-4963-BAA2-0830062C02EC}"/>
                    </a:ext>
                  </a:extLst>
                </p:cNvPr>
                <p:cNvSpPr/>
                <p:nvPr/>
              </p:nvSpPr>
              <p:spPr>
                <a:xfrm>
                  <a:off x="5564996" y="473704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12C64ED5-AC1D-4963-BAA2-0830062C02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4996" y="4737042"/>
                  <a:ext cx="261257" cy="261257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FE9B4658-31C7-4982-90BD-E98A282D29C8}"/>
                    </a:ext>
                  </a:extLst>
                </p:cNvPr>
                <p:cNvSpPr/>
                <p:nvPr/>
              </p:nvSpPr>
              <p:spPr>
                <a:xfrm>
                  <a:off x="5940663" y="4737042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FE9B4658-31C7-4982-90BD-E98A282D29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663" y="4737042"/>
                  <a:ext cx="261257" cy="261257"/>
                </a:xfrm>
                <a:prstGeom prst="ellipse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F889E52-FE86-4584-BAC9-8947D55562C4}"/>
                </a:ext>
              </a:extLst>
            </p:cNvPr>
            <p:cNvSpPr/>
            <p:nvPr/>
          </p:nvSpPr>
          <p:spPr>
            <a:xfrm>
              <a:off x="4757025" y="4224417"/>
              <a:ext cx="1498642" cy="8773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DEA46DC-B42B-443E-9F7E-4DF433B338E6}"/>
              </a:ext>
            </a:extLst>
          </p:cNvPr>
          <p:cNvSpPr/>
          <p:nvPr/>
        </p:nvSpPr>
        <p:spPr>
          <a:xfrm>
            <a:off x="6648584" y="3118429"/>
            <a:ext cx="228650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0DC58A5F-301F-4F7B-9CED-D325BE60E2AC}"/>
              </a:ext>
            </a:extLst>
          </p:cNvPr>
          <p:cNvCxnSpPr>
            <a:cxnSpLocks/>
          </p:cNvCxnSpPr>
          <p:nvPr/>
        </p:nvCxnSpPr>
        <p:spPr>
          <a:xfrm>
            <a:off x="6207430" y="3386465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4" name="표 7">
            <a:extLst>
              <a:ext uri="{FF2B5EF4-FFF2-40B4-BE49-F238E27FC236}">
                <a16:creationId xmlns:a16="http://schemas.microsoft.com/office/drawing/2014/main" id="{C1848D8B-D804-4FCA-B0C7-F952327C8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032277"/>
              </p:ext>
            </p:extLst>
          </p:nvPr>
        </p:nvGraphicFramePr>
        <p:xfrm>
          <a:off x="6651026" y="4643881"/>
          <a:ext cx="2293256" cy="1106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657">
                  <a:extLst>
                    <a:ext uri="{9D8B030D-6E8A-4147-A177-3AD203B41FA5}">
                      <a16:colId xmlns:a16="http://schemas.microsoft.com/office/drawing/2014/main" val="2996021400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1183148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2366894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1472481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68737637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84816542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076461154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33565870"/>
                    </a:ext>
                  </a:extLst>
                </a:gridCol>
              </a:tblGrid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305200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230648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3102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96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45B43D0-85BD-429B-A6F9-3B68E112B80B}"/>
                  </a:ext>
                </a:extLst>
              </p:cNvPr>
              <p:cNvSpPr txBox="1"/>
              <p:nvPr/>
            </p:nvSpPr>
            <p:spPr>
              <a:xfrm>
                <a:off x="6643769" y="575761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45B43D0-85BD-429B-A6F9-3B68E112B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69" y="5757610"/>
                <a:ext cx="34214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B335B4FC-AF38-4AD0-BB18-66B8B12C6A06}"/>
                  </a:ext>
                </a:extLst>
              </p:cNvPr>
              <p:cNvSpPr txBox="1"/>
              <p:nvPr/>
            </p:nvSpPr>
            <p:spPr>
              <a:xfrm>
                <a:off x="6919540" y="575761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B335B4FC-AF38-4AD0-BB18-66B8B12C6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540" y="5757610"/>
                <a:ext cx="34214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41D93A56-9BF9-45AA-9A80-6FD4BE17A9A7}"/>
                  </a:ext>
                </a:extLst>
              </p:cNvPr>
              <p:cNvSpPr txBox="1"/>
              <p:nvPr/>
            </p:nvSpPr>
            <p:spPr>
              <a:xfrm>
                <a:off x="7206702" y="575761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41D93A56-9BF9-45AA-9A80-6FD4BE17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702" y="5757610"/>
                <a:ext cx="34214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180A158-940E-49C6-BAB0-E2C47461C0B0}"/>
                  </a:ext>
                </a:extLst>
              </p:cNvPr>
              <p:cNvSpPr txBox="1"/>
              <p:nvPr/>
            </p:nvSpPr>
            <p:spPr>
              <a:xfrm>
                <a:off x="7491794" y="575761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180A158-940E-49C6-BAB0-E2C47461C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794" y="5757610"/>
                <a:ext cx="34214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80163EEC-5F84-49FF-ADFC-1660A538E380}"/>
                  </a:ext>
                </a:extLst>
              </p:cNvPr>
              <p:cNvSpPr txBox="1"/>
              <p:nvPr/>
            </p:nvSpPr>
            <p:spPr>
              <a:xfrm>
                <a:off x="7769635" y="575761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80163EEC-5F84-49FF-ADFC-1660A538E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635" y="5757610"/>
                <a:ext cx="34214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BAF1AE93-8819-4DA3-A906-143A98347C8F}"/>
                  </a:ext>
                </a:extLst>
              </p:cNvPr>
              <p:cNvSpPr txBox="1"/>
              <p:nvPr/>
            </p:nvSpPr>
            <p:spPr>
              <a:xfrm>
                <a:off x="8069241" y="575761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BAF1AE93-8819-4DA3-A906-143A98347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241" y="5757610"/>
                <a:ext cx="34214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25520A4-180B-437F-A6EE-CC72A9BA1E61}"/>
                  </a:ext>
                </a:extLst>
              </p:cNvPr>
              <p:cNvSpPr txBox="1"/>
              <p:nvPr/>
            </p:nvSpPr>
            <p:spPr>
              <a:xfrm>
                <a:off x="8347082" y="575761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25520A4-180B-437F-A6EE-CC72A9BA1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082" y="5757610"/>
                <a:ext cx="342145" cy="276999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6A7017B-FE8A-458A-BA9A-E62E496198C0}"/>
                  </a:ext>
                </a:extLst>
              </p:cNvPr>
              <p:cNvSpPr txBox="1"/>
              <p:nvPr/>
            </p:nvSpPr>
            <p:spPr>
              <a:xfrm>
                <a:off x="8646688" y="5750353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6A7017B-FE8A-458A-BA9A-E62E49619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688" y="5750353"/>
                <a:ext cx="342145" cy="276999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1A9D9B0-CDAC-4C1A-8017-B618C4885A2B}"/>
              </a:ext>
            </a:extLst>
          </p:cNvPr>
          <p:cNvCxnSpPr>
            <a:cxnSpLocks/>
          </p:cNvCxnSpPr>
          <p:nvPr/>
        </p:nvCxnSpPr>
        <p:spPr>
          <a:xfrm>
            <a:off x="9050005" y="5206519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401587-54B7-4361-A683-1414CDCC7E19}"/>
              </a:ext>
            </a:extLst>
          </p:cNvPr>
          <p:cNvGrpSpPr/>
          <p:nvPr/>
        </p:nvGrpSpPr>
        <p:grpSpPr>
          <a:xfrm>
            <a:off x="9449526" y="4644994"/>
            <a:ext cx="2289284" cy="1576158"/>
            <a:chOff x="9449526" y="4644994"/>
            <a:chExt cx="2289284" cy="1576158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518F67B8-9EE6-41C1-AE5D-F896BDB5E8E1}"/>
                </a:ext>
              </a:extLst>
            </p:cNvPr>
            <p:cNvSpPr/>
            <p:nvPr/>
          </p:nvSpPr>
          <p:spPr>
            <a:xfrm>
              <a:off x="9466208" y="4661870"/>
              <a:ext cx="656137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301304BB-4194-49E8-8F7F-B405FF9A75E0}"/>
                </a:ext>
              </a:extLst>
            </p:cNvPr>
            <p:cNvSpPr txBox="1"/>
            <p:nvPr/>
          </p:nvSpPr>
          <p:spPr>
            <a:xfrm>
              <a:off x="9449526" y="5775598"/>
              <a:ext cx="656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Cache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67DA23A-40D7-4BC3-BFC9-CCF2586D7F13}"/>
                </a:ext>
              </a:extLst>
            </p:cNvPr>
            <p:cNvSpPr txBox="1"/>
            <p:nvPr/>
          </p:nvSpPr>
          <p:spPr>
            <a:xfrm>
              <a:off x="9549658" y="4644994"/>
              <a:ext cx="492443" cy="1081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0     4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4     0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0     4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100" dirty="0"/>
                <a:t>4     0</a:t>
              </a: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6D22DDB2-1A2C-4A5F-872E-3F068819B83A}"/>
                </a:ext>
              </a:extLst>
            </p:cNvPr>
            <p:cNvSpPr/>
            <p:nvPr/>
          </p:nvSpPr>
          <p:spPr>
            <a:xfrm>
              <a:off x="10122345" y="4661869"/>
              <a:ext cx="1616465" cy="11064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E44FAB86-4548-43FA-93E5-FF1669429CE8}"/>
                    </a:ext>
                  </a:extLst>
                </p:cNvPr>
                <p:cNvSpPr/>
                <p:nvPr/>
              </p:nvSpPr>
              <p:spPr>
                <a:xfrm>
                  <a:off x="10242394" y="4855450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E44FAB86-4548-43FA-93E5-FF1669429C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94" y="4855450"/>
                  <a:ext cx="261257" cy="26125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8F2AA0C-9054-4198-82B0-7EE79C0F7A07}"/>
                    </a:ext>
                  </a:extLst>
                </p:cNvPr>
                <p:cNvSpPr txBox="1"/>
                <p:nvPr/>
              </p:nvSpPr>
              <p:spPr>
                <a:xfrm>
                  <a:off x="10311043" y="5759487"/>
                  <a:ext cx="123906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Processors</a:t>
                  </a:r>
                </a:p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(cores 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threads) 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48F2AA0C-9054-4198-82B0-7EE79C0F7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1043" y="5759487"/>
                  <a:ext cx="1239068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1961" t="-1316" r="-4412" b="-92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F532BAE2-22B9-4F4B-A227-DDCA7BB32CE3}"/>
                    </a:ext>
                  </a:extLst>
                </p:cNvPr>
                <p:cNvSpPr/>
                <p:nvPr/>
              </p:nvSpPr>
              <p:spPr>
                <a:xfrm>
                  <a:off x="10618060" y="4855450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F532BAE2-22B9-4F4B-A227-DDCA7BB32C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060" y="4855450"/>
                  <a:ext cx="261257" cy="261257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FEE4ECED-F152-42C6-B3EB-CB222F2FB64B}"/>
                    </a:ext>
                  </a:extLst>
                </p:cNvPr>
                <p:cNvSpPr/>
                <p:nvPr/>
              </p:nvSpPr>
              <p:spPr>
                <a:xfrm>
                  <a:off x="10993726" y="4855450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FEE4ECED-F152-42C6-B3EB-CB222F2FB6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3726" y="4855450"/>
                  <a:ext cx="261257" cy="261257"/>
                </a:xfrm>
                <a:prstGeom prst="ellipse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8233E1E4-EB37-4F6C-B08F-410F1B145489}"/>
                    </a:ext>
                  </a:extLst>
                </p:cNvPr>
                <p:cNvSpPr/>
                <p:nvPr/>
              </p:nvSpPr>
              <p:spPr>
                <a:xfrm>
                  <a:off x="11369393" y="4855450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8233E1E4-EB37-4F6C-B08F-410F1B1454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393" y="4855450"/>
                  <a:ext cx="261257" cy="261257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9DDB0976-7598-49EF-B9EE-173059B92FDB}"/>
                    </a:ext>
                  </a:extLst>
                </p:cNvPr>
                <p:cNvSpPr/>
                <p:nvPr/>
              </p:nvSpPr>
              <p:spPr>
                <a:xfrm>
                  <a:off x="10242394" y="527704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9DDB0976-7598-49EF-B9EE-173059B92F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94" y="5277041"/>
                  <a:ext cx="261257" cy="261257"/>
                </a:xfrm>
                <a:prstGeom prst="ellipse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71E722DB-9E7F-4437-98E4-04CD11E7B0DB}"/>
                    </a:ext>
                  </a:extLst>
                </p:cNvPr>
                <p:cNvSpPr/>
                <p:nvPr/>
              </p:nvSpPr>
              <p:spPr>
                <a:xfrm>
                  <a:off x="10618060" y="527704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71E722DB-9E7F-4437-98E4-04CD11E7B0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060" y="5277041"/>
                  <a:ext cx="261257" cy="261257"/>
                </a:xfrm>
                <a:prstGeom prst="ellipse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C778C779-7522-487B-8348-C24F839F37E5}"/>
                    </a:ext>
                  </a:extLst>
                </p:cNvPr>
                <p:cNvSpPr/>
                <p:nvPr/>
              </p:nvSpPr>
              <p:spPr>
                <a:xfrm>
                  <a:off x="10993726" y="527704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C778C779-7522-487B-8348-C24F839F37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3726" y="5277041"/>
                  <a:ext cx="261257" cy="261257"/>
                </a:xfrm>
                <a:prstGeom prst="ellipse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타원 225">
                  <a:extLst>
                    <a:ext uri="{FF2B5EF4-FFF2-40B4-BE49-F238E27FC236}">
                      <a16:creationId xmlns:a16="http://schemas.microsoft.com/office/drawing/2014/main" id="{FB45BB78-2FDB-4C83-8D6B-7C7442803B59}"/>
                    </a:ext>
                  </a:extLst>
                </p:cNvPr>
                <p:cNvSpPr/>
                <p:nvPr/>
              </p:nvSpPr>
              <p:spPr>
                <a:xfrm>
                  <a:off x="11369393" y="5277041"/>
                  <a:ext cx="261257" cy="26125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ore-KR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6" name="타원 225">
                  <a:extLst>
                    <a:ext uri="{FF2B5EF4-FFF2-40B4-BE49-F238E27FC236}">
                      <a16:creationId xmlns:a16="http://schemas.microsoft.com/office/drawing/2014/main" id="{FB45BB78-2FDB-4C83-8D6B-7C7442803B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9393" y="5277041"/>
                  <a:ext cx="261257" cy="261257"/>
                </a:xfrm>
                <a:prstGeom prst="ellipse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C9AF4C66-A6DF-49B4-97D6-2B47ECC87D98}"/>
                </a:ext>
              </a:extLst>
            </p:cNvPr>
            <p:cNvSpPr/>
            <p:nvPr/>
          </p:nvSpPr>
          <p:spPr>
            <a:xfrm>
              <a:off x="10185755" y="4764416"/>
              <a:ext cx="1498642" cy="8773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9B3ED74-7BB3-49C5-817F-A158E20F4284}"/>
              </a:ext>
            </a:extLst>
          </p:cNvPr>
          <p:cNvSpPr/>
          <p:nvPr/>
        </p:nvSpPr>
        <p:spPr>
          <a:xfrm>
            <a:off x="6649405" y="5467676"/>
            <a:ext cx="228650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049B30DC-ED3A-4695-9968-7D753C1F697E}"/>
              </a:ext>
            </a:extLst>
          </p:cNvPr>
          <p:cNvCxnSpPr>
            <a:cxnSpLocks/>
          </p:cNvCxnSpPr>
          <p:nvPr/>
        </p:nvCxnSpPr>
        <p:spPr>
          <a:xfrm>
            <a:off x="6198552" y="5206519"/>
            <a:ext cx="3379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145" grpId="0" animBg="1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202" grpId="0" animBg="1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181045" y="1128434"/>
            <a:ext cx="88900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Introduction</a:t>
            </a:r>
            <a:endParaRPr kumimoji="1" lang="en-US" altLang="ko-KR" sz="1400" b="1" dirty="0">
              <a:solidFill>
                <a:schemeClr val="accent5">
                  <a:lumMod val="40000"/>
                  <a:lumOff val="60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4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Overview of a GP-GPU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endParaRPr kumimoji="1" lang="en-US" altLang="ko-KR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Uniformly Fine-Grained Data-Parallel Computing on a GPU</a:t>
            </a:r>
          </a:p>
          <a:p>
            <a:pPr marL="1371600" lvl="2" indent="-457200">
              <a:buFont typeface="+mj-lt"/>
              <a:buAutoNum type="alphaLcPeriod"/>
            </a:pPr>
            <a:r>
              <a:rPr kumimoji="1" lang="en-US" altLang="ko-KR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Data-Parallel Computation</a:t>
            </a:r>
          </a:p>
          <a:p>
            <a:pPr marL="1371600" lvl="2" indent="-457200">
              <a:buFont typeface="+mj-lt"/>
              <a:buAutoNum type="alphaLcPeriod"/>
            </a:pPr>
            <a:r>
              <a:rPr kumimoji="1" lang="en-US" altLang="ko-KR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Uniformly Fine-Grained Data-Parallel Design</a:t>
            </a:r>
          </a:p>
          <a:p>
            <a:pPr marL="914400" lvl="1" indent="-457200">
              <a:buFont typeface="+mj-lt"/>
              <a:buAutoNum type="arabicPeriod"/>
            </a:pPr>
            <a:endParaRPr kumimoji="1" lang="en-US" altLang="ko-KR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k-Means Clustering Algorithm</a:t>
            </a:r>
          </a:p>
          <a:p>
            <a:pPr marL="1371600" lvl="2" indent="-457200">
              <a:buFont typeface="+mj-lt"/>
              <a:buAutoNum type="alphaLcPeriod"/>
            </a:pPr>
            <a:r>
              <a:rPr kumimoji="1" lang="en-US" altLang="ko-KR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k-Means Clustering</a:t>
            </a:r>
          </a:p>
          <a:p>
            <a:pPr marL="1371600" lvl="2" indent="-457200">
              <a:buFont typeface="+mj-lt"/>
              <a:buAutoNum type="alphaLcPeriod"/>
            </a:pPr>
            <a:r>
              <a:rPr kumimoji="1" lang="en-US" altLang="ko-KR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Uniformly Fine-Grained Data Parallelism in k-means</a:t>
            </a:r>
          </a:p>
          <a:p>
            <a:pPr marL="1371600" lvl="2" indent="-457200">
              <a:buFont typeface="+mj-lt"/>
              <a:buAutoNum type="alphaLcPeriod"/>
            </a:pPr>
            <a:endParaRPr kumimoji="1" lang="en-US" altLang="ko-KR" sz="14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5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k-Means Regression Clustering Algorithm</a:t>
            </a:r>
          </a:p>
          <a:p>
            <a:pPr marL="1371600" lvl="2" indent="-457200">
              <a:buFont typeface="+mj-lt"/>
              <a:buAutoNum type="alphaLcPeriod"/>
            </a:pPr>
            <a:r>
              <a:rPr kumimoji="1" lang="en-US" altLang="ko-KR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k-Means Regression Clustering</a:t>
            </a:r>
          </a:p>
          <a:p>
            <a:pPr marL="1371600" lvl="2" indent="-457200">
              <a:buFont typeface="+mj-lt"/>
              <a:buAutoNum type="alphaLcPeriod"/>
            </a:pPr>
            <a:r>
              <a:rPr kumimoji="1" lang="en-US" altLang="ko-KR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Fine-Grained Data-Parallel Structures in k-means RC on a GPU</a:t>
            </a:r>
          </a:p>
          <a:p>
            <a:pPr marL="1371600" lvl="2" indent="-457200">
              <a:buFont typeface="+mj-lt"/>
              <a:buAutoNum type="alphaLcPeriod"/>
            </a:pPr>
            <a:endParaRPr kumimoji="1" lang="en-US" altLang="ko-KR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5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Implementations and Performance Comparisons</a:t>
            </a:r>
          </a:p>
          <a:p>
            <a:pPr marL="1371600" lvl="2" indent="-457200">
              <a:buFont typeface="+mj-lt"/>
              <a:buAutoNum type="alphaLcPeriod"/>
            </a:pPr>
            <a:r>
              <a:rPr kumimoji="1" lang="en-US" altLang="ko-KR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CPU-Only Implementation of k-means</a:t>
            </a:r>
          </a:p>
          <a:p>
            <a:pPr marL="1371600" lvl="2" indent="-457200">
              <a:buFont typeface="+mj-lt"/>
              <a:buAutoNum type="alphaLcPeriod"/>
            </a:pPr>
            <a:r>
              <a:rPr kumimoji="1" lang="en-US" altLang="ko-KR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GPU-Accelerated k-means &amp; k-means RC Algorithm</a:t>
            </a:r>
          </a:p>
          <a:p>
            <a:pPr marL="1371600" lvl="2" indent="-457200">
              <a:buFont typeface="+mj-lt"/>
              <a:buAutoNum type="alphaLcPeriod"/>
            </a:pPr>
            <a:endParaRPr kumimoji="1" lang="en-US" altLang="ko-KR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buFont typeface="+mj-lt"/>
              <a:buAutoNum type="arabicPeriod" startAt="5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Conclusion</a:t>
            </a:r>
          </a:p>
          <a:p>
            <a:pPr marL="914400" lvl="1" indent="-457200">
              <a:buFont typeface="+mj-lt"/>
              <a:buAutoNum type="arabicPeriod"/>
            </a:pPr>
            <a:endParaRPr kumimoji="1" lang="en-US" altLang="ko-KR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16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Clustering Algorithm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4" y="1165005"/>
            <a:ext cx="117523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/>
              <a:t> Fine-Grained Data-Parallelism in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k-Means </a:t>
            </a:r>
            <a:r>
              <a:rPr kumimoji="1" lang="en-US" altLang="ko-KR" sz="2400" b="1" dirty="0"/>
              <a:t>(cont’d)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Fine-Grained vs Coarse-Grained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/>
              <a:t>Coarse-Grained Data-Parallel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A lot of data is allocated to the thread at one time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Many processors are in idle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The latency of access to global memory is high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kumimoji="1"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/>
              <a:t>Fine-Grained Data-Parallel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A small amount of data is allocated to the thread at one time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Cache accesses global memory while all processors are working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Trade off the latency of access to global memory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The highest utilization of the processors is achieved</a:t>
            </a:r>
            <a:endParaRPr lang="en-US" altLang="ko-KR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68666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Clustering Algorithm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4" y="1159067"/>
            <a:ext cx="117523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/>
              <a:t> Fine-Grained Data-Parallelism in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k-Means </a:t>
            </a:r>
            <a:r>
              <a:rPr kumimoji="1" lang="en-US" altLang="ko-KR" sz="2400" b="1" dirty="0"/>
              <a:t>(cont’d)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Fine-Grained Data-Parallel Pseudocode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Pseudocode for each thread to calculate the membership of the data points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It is called in each iteration of k-means</a:t>
            </a: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21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3D9929B-4FC0-1141-BCE7-3FA1A369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56" y="2761085"/>
            <a:ext cx="4941936" cy="3504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C2A9CC9-554B-6840-B7CD-CBB3A03AD921}"/>
                  </a:ext>
                </a:extLst>
              </p:cNvPr>
              <p:cNvSpPr txBox="1"/>
              <p:nvPr/>
            </p:nvSpPr>
            <p:spPr>
              <a:xfrm>
                <a:off x="6646997" y="2691180"/>
                <a:ext cx="5447398" cy="25120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Input</a:t>
                </a:r>
              </a:p>
              <a:p>
                <a:pPr marL="742950" lvl="1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𝑑𝑎𝑡𝑎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𝑑𝑖𝑚𝑒𝑛𝑠𝑖𝑜𝑛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𝑖𝑛𝑑𝑒𝑥</m:t>
                        </m:r>
                      </m:e>
                    </m:d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𝑐𝑒𝑛𝑡𝑟𝑜𝑖𝑑𝑠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𝑖𝑛𝑑𝑒𝑥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𝑑𝑖𝑚𝑒𝑛𝑠𝑖𝑜𝑛</m:t>
                        </m:r>
                      </m:e>
                    </m:d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𝑚𝑒𝑚𝑏𝑒𝑟𝑠h𝑖𝑝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𝑖𝑛𝑑𝑒𝑥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𝑃𝑎𝑟𝑎𝑚𝑒𝑡𝑒𝑟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𝑠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: </m:t>
                    </m:r>
                    <m:r>
                      <a:rPr lang="en-US" altLang="ko-KR" sz="1600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𝑑𝑎𝑡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𝑎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_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𝑠𝑖𝑧𝑒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,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𝑛𝑢𝑚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_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𝑑𝑖𝑚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𝑛𝑢𝑚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_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𝑐𝑙𝑢𝑠𝑡𝑒𝑟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Output : the membership vector</a:t>
                </a:r>
              </a:p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variables</a:t>
                </a:r>
              </a:p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C2A9CC9-554B-6840-B7CD-CBB3A03AD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97" y="2691180"/>
                <a:ext cx="5447398" cy="2512034"/>
              </a:xfrm>
              <a:prstGeom prst="rect">
                <a:avLst/>
              </a:prstGeom>
              <a:blipFill>
                <a:blip r:embed="rId4"/>
                <a:stretch>
                  <a:fillRect l="-6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AA69177-A094-7A45-8EA8-2261E699A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464" y="4887924"/>
            <a:ext cx="3769767" cy="14775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2769116-924C-C247-A2A5-637689BAAA36}"/>
              </a:ext>
            </a:extLst>
          </p:cNvPr>
          <p:cNvSpPr/>
          <p:nvPr/>
        </p:nvSpPr>
        <p:spPr>
          <a:xfrm>
            <a:off x="1927716" y="4911676"/>
            <a:ext cx="3778584" cy="3609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434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Regression Clustering Algorithm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4" y="1165005"/>
            <a:ext cx="11353799" cy="56929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Concept of the k-Means Regression Clustering Algorithm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Regression Clustering(RC)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 Regression clustering(RC) is a combination of clustering and regression</a:t>
            </a: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marL="1371600" lvl="3" indent="0">
              <a:lnSpc>
                <a:spcPct val="100000"/>
              </a:lnSpc>
              <a:buNone/>
            </a:pP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marL="1371600" lvl="3" indent="0">
              <a:lnSpc>
                <a:spcPct val="100000"/>
              </a:lnSpc>
              <a:buNone/>
            </a:pP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RC is performed in two steps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Clustering : the data points are assigned clustering labels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Regression : a regression function is fit to the data in each cluster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Each regression function of cluster is “cluster centroid”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Compared with the centroid-based k-means, the centroids in k-mean RC are more complex data models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22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D1B6C7-1602-A042-8D2B-A309EE7D0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227" y="2444750"/>
            <a:ext cx="4095129" cy="1423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B4951-C695-5548-B307-992FCFC3F3D1}"/>
              </a:ext>
            </a:extLst>
          </p:cNvPr>
          <p:cNvSpPr txBox="1"/>
          <p:nvPr/>
        </p:nvSpPr>
        <p:spPr>
          <a:xfrm>
            <a:off x="5724356" y="2444750"/>
            <a:ext cx="6249930" cy="12563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When the dataset contains a mixture of very different response characteristics, regression is not effective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RC allows multiple regression function, each fitting part of the data</a:t>
            </a:r>
          </a:p>
        </p:txBody>
      </p:sp>
    </p:spTree>
    <p:extLst>
      <p:ext uri="{BB962C8B-B14F-4D97-AF65-F5344CB8AC3E}">
        <p14:creationId xmlns:p14="http://schemas.microsoft.com/office/powerpoint/2010/main" val="376774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Regression Clustering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12769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Concept of the k-Means Regression Clustering Algorithm </a:t>
                </a:r>
                <a:r>
                  <a:rPr kumimoji="1" lang="en-US" altLang="ko-KR" sz="2400" b="1" dirty="0"/>
                  <a:t>(cont’d)</a:t>
                </a: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The process of Regression Clustering(RC)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centroids </a:t>
                </a:r>
                <a:r>
                  <a:rPr lang="ko-KR" altLang="en-US" sz="1800" dirty="0"/>
                  <a:t>→</a:t>
                </a:r>
                <a:r>
                  <a:rPr lang="en-US" altLang="ko-KR" sz="1800" dirty="0"/>
                  <a:t> a set of regression functions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RC-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-means has the following steps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Step 2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KoPub돋움체_Pro Medium"/>
                      </a:rPr>
                      <m:t>𝑒</m:t>
                    </m:r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𝑦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600" dirty="0"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Associate each data point with the nearest regression function and partition the dataset into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 partitions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Same with the calculate membership vector step in centroid-based k-means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Step 3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Maximize objective function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12769" cy="5286129"/>
              </a:xfrm>
              <a:blipFill>
                <a:blip r:embed="rId3"/>
                <a:stretch>
                  <a:fillRect l="-916" t="-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23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2421ABA-3E4B-C249-BCF1-0BF189BF0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151" y="2722335"/>
            <a:ext cx="5033205" cy="13378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BF93B8-49E7-384C-844E-5280F98B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023" y="2331893"/>
            <a:ext cx="2824940" cy="21187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32C9D43-98B5-E748-9B89-9244FC5F7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177" y="5495812"/>
            <a:ext cx="1949244" cy="6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16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0095D1CE-4294-5F4C-A19D-B7A79AA8F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54"/>
          <a:stretch/>
        </p:blipFill>
        <p:spPr>
          <a:xfrm>
            <a:off x="4358329" y="4136761"/>
            <a:ext cx="2237363" cy="1903693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Regression Clustering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Fine-Grained Data-Parallel Structures in k-Means RC Algorithm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ko-KR" sz="2000" b="1" dirty="0"/>
                  <a:t>-means RC also has two phases in each iteration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Membership calculation step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It is similar with membership calculation step in centroid-based k-means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Just two items are different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Calculate the distance from “point to point” to “point to function” 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The centroids(regression function parameters) are loaded to all the multiprocessors as read-only variables and shared (SNWV)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4"/>
                <a:stretch>
                  <a:fillRect l="-1033" t="-7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24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C3FAED-99B8-354C-8100-FBADFE3B01AB}"/>
              </a:ext>
            </a:extLst>
          </p:cNvPr>
          <p:cNvGrpSpPr/>
          <p:nvPr/>
        </p:nvGrpSpPr>
        <p:grpSpPr>
          <a:xfrm>
            <a:off x="7044082" y="4077983"/>
            <a:ext cx="3033440" cy="2239470"/>
            <a:chOff x="8775043" y="3727504"/>
            <a:chExt cx="3033440" cy="22394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3415EF-9A26-B94F-B96D-3CACDDA9FF21}"/>
                </a:ext>
              </a:extLst>
            </p:cNvPr>
            <p:cNvSpPr txBox="1"/>
            <p:nvPr/>
          </p:nvSpPr>
          <p:spPr>
            <a:xfrm>
              <a:off x="10652129" y="376149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….</a:t>
              </a:r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68EBB5A-DBBA-1B45-8C34-86FDE1F6A7A5}"/>
                </a:ext>
              </a:extLst>
            </p:cNvPr>
            <p:cNvGrpSpPr/>
            <p:nvPr/>
          </p:nvGrpSpPr>
          <p:grpSpPr>
            <a:xfrm>
              <a:off x="11407412" y="3727504"/>
              <a:ext cx="401071" cy="875594"/>
              <a:chOff x="11439813" y="3727504"/>
              <a:chExt cx="401071" cy="8755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원통형 11">
                    <a:extLst>
                      <a:ext uri="{FF2B5EF4-FFF2-40B4-BE49-F238E27FC236}">
                        <a16:creationId xmlns:a16="http://schemas.microsoft.com/office/drawing/2014/main" id="{C7E9DDDE-746A-8B43-B972-8E820B94C8AF}"/>
                      </a:ext>
                    </a:extLst>
                  </p:cNvPr>
                  <p:cNvSpPr/>
                  <p:nvPr/>
                </p:nvSpPr>
                <p:spPr>
                  <a:xfrm>
                    <a:off x="11439813" y="3727504"/>
                    <a:ext cx="401071" cy="437322"/>
                  </a:xfrm>
                  <a:prstGeom prst="can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" name="원통형 11">
                    <a:extLst>
                      <a:ext uri="{FF2B5EF4-FFF2-40B4-BE49-F238E27FC236}">
                        <a16:creationId xmlns:a16="http://schemas.microsoft.com/office/drawing/2014/main" id="{95419403-8E82-42F5-BA5C-980C5FF34D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9813" y="3727504"/>
                    <a:ext cx="401071" cy="437322"/>
                  </a:xfrm>
                  <a:prstGeom prst="can">
                    <a:avLst/>
                  </a:prstGeom>
                  <a:blipFill>
                    <a:blip r:embed="rId5"/>
                    <a:stretch>
                      <a:fillRect l="-44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237EF563-778E-5048-94BF-CAF966D2C205}"/>
                  </a:ext>
                </a:extLst>
              </p:cNvPr>
              <p:cNvCxnSpPr/>
              <p:nvPr/>
            </p:nvCxnSpPr>
            <p:spPr>
              <a:xfrm flipH="1">
                <a:off x="11640348" y="4165777"/>
                <a:ext cx="1" cy="4373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7E80381-D3B7-664F-B907-54C89CC80681}"/>
                    </a:ext>
                  </a:extLst>
                </p:cNvPr>
                <p:cNvSpPr txBox="1"/>
                <p:nvPr/>
              </p:nvSpPr>
              <p:spPr>
                <a:xfrm>
                  <a:off x="9226831" y="4616949"/>
                  <a:ext cx="254818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𝑒𝑚𝑏𝑒𝑟𝑠h𝑖𝑝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𝑝𝑜𝑖𝑛𝑡𝑠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7E80381-D3B7-664F-B907-54C89CC80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831" y="4616949"/>
                  <a:ext cx="2548186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950" b="-14815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663CDE7-7733-0A46-A75C-D2DF027887D8}"/>
                </a:ext>
              </a:extLst>
            </p:cNvPr>
            <p:cNvGrpSpPr/>
            <p:nvPr/>
          </p:nvGrpSpPr>
          <p:grpSpPr>
            <a:xfrm>
              <a:off x="9979981" y="3727504"/>
              <a:ext cx="401071" cy="875594"/>
              <a:chOff x="9935011" y="3727504"/>
              <a:chExt cx="401071" cy="8755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원통형 21">
                    <a:extLst>
                      <a:ext uri="{FF2B5EF4-FFF2-40B4-BE49-F238E27FC236}">
                        <a16:creationId xmlns:a16="http://schemas.microsoft.com/office/drawing/2014/main" id="{A5B1A754-C633-584B-BECE-E83B6C2218EC}"/>
                      </a:ext>
                    </a:extLst>
                  </p:cNvPr>
                  <p:cNvSpPr/>
                  <p:nvPr/>
                </p:nvSpPr>
                <p:spPr>
                  <a:xfrm>
                    <a:off x="9935011" y="3727504"/>
                    <a:ext cx="401071" cy="437322"/>
                  </a:xfrm>
                  <a:prstGeom prst="can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2" name="원통형 21">
                    <a:extLst>
                      <a:ext uri="{FF2B5EF4-FFF2-40B4-BE49-F238E27FC236}">
                        <a16:creationId xmlns:a16="http://schemas.microsoft.com/office/drawing/2014/main" id="{5B691001-9F8F-4B59-8B3A-F4595C0913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5011" y="3727504"/>
                    <a:ext cx="401071" cy="437322"/>
                  </a:xfrm>
                  <a:prstGeom prst="can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2C0ECDB3-C3D5-834A-8931-E4D1D8732302}"/>
                  </a:ext>
                </a:extLst>
              </p:cNvPr>
              <p:cNvCxnSpPr/>
              <p:nvPr/>
            </p:nvCxnSpPr>
            <p:spPr>
              <a:xfrm flipH="1">
                <a:off x="10135546" y="4165777"/>
                <a:ext cx="1" cy="4373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ACF71B7-7CBB-A94D-96E0-1902B57EB326}"/>
                </a:ext>
              </a:extLst>
            </p:cNvPr>
            <p:cNvGrpSpPr/>
            <p:nvPr/>
          </p:nvGrpSpPr>
          <p:grpSpPr>
            <a:xfrm>
              <a:off x="9262380" y="3727504"/>
              <a:ext cx="401071" cy="874643"/>
              <a:chOff x="9262381" y="3727504"/>
              <a:chExt cx="401071" cy="8746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원통형 22">
                    <a:extLst>
                      <a:ext uri="{FF2B5EF4-FFF2-40B4-BE49-F238E27FC236}">
                        <a16:creationId xmlns:a16="http://schemas.microsoft.com/office/drawing/2014/main" id="{9D4CAE9D-BB62-714A-9946-4E8D81003D3A}"/>
                      </a:ext>
                    </a:extLst>
                  </p:cNvPr>
                  <p:cNvSpPr/>
                  <p:nvPr/>
                </p:nvSpPr>
                <p:spPr>
                  <a:xfrm>
                    <a:off x="9262381" y="3727504"/>
                    <a:ext cx="401071" cy="437322"/>
                  </a:xfrm>
                  <a:prstGeom prst="can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23" name="원통형 22">
                    <a:extLst>
                      <a:ext uri="{FF2B5EF4-FFF2-40B4-BE49-F238E27FC236}">
                        <a16:creationId xmlns:a16="http://schemas.microsoft.com/office/drawing/2014/main" id="{CD85321F-6A27-4BD1-A3F6-AFD03D8143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2381" y="3727504"/>
                    <a:ext cx="401071" cy="437322"/>
                  </a:xfrm>
                  <a:prstGeom prst="can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2B289FB4-9A44-8747-B8C0-B64259DCFF52}"/>
                  </a:ext>
                </a:extLst>
              </p:cNvPr>
              <p:cNvCxnSpPr/>
              <p:nvPr/>
            </p:nvCxnSpPr>
            <p:spPr>
              <a:xfrm flipH="1">
                <a:off x="9462915" y="4164826"/>
                <a:ext cx="1" cy="4373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3BB58C0-820E-C24A-845F-155B4B382583}"/>
                    </a:ext>
                  </a:extLst>
                </p:cNvPr>
                <p:cNvSpPr txBox="1"/>
                <p:nvPr/>
              </p:nvSpPr>
              <p:spPr>
                <a:xfrm>
                  <a:off x="8775043" y="4168075"/>
                  <a:ext cx="7347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6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3BB58C0-820E-C24A-845F-155B4B38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043" y="4168075"/>
                  <a:ext cx="734753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71A978-1C63-2B45-BA5A-F7BCA3820DCC}"/>
                    </a:ext>
                  </a:extLst>
                </p:cNvPr>
                <p:cNvSpPr txBox="1"/>
                <p:nvPr/>
              </p:nvSpPr>
              <p:spPr>
                <a:xfrm>
                  <a:off x="9544956" y="4162038"/>
                  <a:ext cx="7419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271A978-1C63-2B45-BA5A-F7BCA3820D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4956" y="4162038"/>
                  <a:ext cx="741998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DF522EA-5B6C-7D4A-B29C-A227A85B5F31}"/>
                </a:ext>
              </a:extLst>
            </p:cNvPr>
            <p:cNvCxnSpPr>
              <a:cxnSpLocks/>
            </p:cNvCxnSpPr>
            <p:nvPr/>
          </p:nvCxnSpPr>
          <p:spPr>
            <a:xfrm>
              <a:off x="9480850" y="4969354"/>
              <a:ext cx="853845" cy="7236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F2464F1-9CD2-B245-B3E8-F97C0006EEDE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10359930" y="4955503"/>
              <a:ext cx="140994" cy="7143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E798EE5-8F82-3E44-AE0B-95693345AF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06156" y="4969354"/>
              <a:ext cx="1201791" cy="7236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B571B7-19E8-DA4C-BFD0-09284E84DDF1}"/>
                </a:ext>
              </a:extLst>
            </p:cNvPr>
            <p:cNvSpPr txBox="1"/>
            <p:nvPr/>
          </p:nvSpPr>
          <p:spPr>
            <a:xfrm>
              <a:off x="9747702" y="5689975"/>
              <a:ext cx="12913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KoPub돋움체_Pro Medium"/>
                  <a:ea typeface="KoPub돋움체_Pro Medium"/>
                </a:rPr>
                <a:t>Global centroids</a:t>
              </a:r>
              <a:endParaRPr lang="ko-KR" altLang="en-US" sz="12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7FBB8A8-3816-A648-AFBE-9B2283A9472D}"/>
              </a:ext>
            </a:extLst>
          </p:cNvPr>
          <p:cNvSpPr txBox="1"/>
          <p:nvPr/>
        </p:nvSpPr>
        <p:spPr>
          <a:xfrm>
            <a:off x="4443946" y="6186239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000" dirty="0">
                <a:latin typeface="KoPub돋움체_Pro Medium"/>
                <a:ea typeface="KoPub돋움체_Pro Medium"/>
              </a:rPr>
              <a:t>functions are shared by all the threads</a:t>
            </a:r>
          </a:p>
          <a:p>
            <a:pPr algn="ctr"/>
            <a:r>
              <a:rPr kumimoji="1" lang="en-US" altLang="ko-Kore-KR" sz="1000" dirty="0">
                <a:latin typeface="KoPub돋움체_Pro Medium"/>
                <a:ea typeface="KoPub돋움체_Pro Medium"/>
              </a:rPr>
              <a:t>(Read-Only variables)</a:t>
            </a:r>
            <a:endParaRPr kumimoji="1" lang="ko-Kore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1F8560-43FC-3B47-B6B0-4545CEE47553}"/>
                  </a:ext>
                </a:extLst>
              </p:cNvPr>
              <p:cNvSpPr txBox="1"/>
              <p:nvPr/>
            </p:nvSpPr>
            <p:spPr>
              <a:xfrm>
                <a:off x="9042981" y="4495870"/>
                <a:ext cx="908967" cy="355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ko-KR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1F8560-43FC-3B47-B6B0-4545CEE47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981" y="4495870"/>
                <a:ext cx="908967" cy="355867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왼쪽 중괄호[L] 39">
            <a:extLst>
              <a:ext uri="{FF2B5EF4-FFF2-40B4-BE49-F238E27FC236}">
                <a16:creationId xmlns:a16="http://schemas.microsoft.com/office/drawing/2014/main" id="{A99B96AC-C344-9847-A6C5-FC681694D8F3}"/>
              </a:ext>
            </a:extLst>
          </p:cNvPr>
          <p:cNvSpPr/>
          <p:nvPr/>
        </p:nvSpPr>
        <p:spPr>
          <a:xfrm rot="10800000">
            <a:off x="10342642" y="4074763"/>
            <a:ext cx="381600" cy="1121350"/>
          </a:xfrm>
          <a:prstGeom prst="leftBrace">
            <a:avLst>
              <a:gd name="adj1" fmla="val 46680"/>
              <a:gd name="adj2" fmla="val 50653"/>
            </a:avLst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67BB59-6F60-5B42-8F63-665AD59387CE}"/>
              </a:ext>
            </a:extLst>
          </p:cNvPr>
          <p:cNvSpPr txBox="1"/>
          <p:nvPr/>
        </p:nvSpPr>
        <p:spPr>
          <a:xfrm>
            <a:off x="10749670" y="4481310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KoPub돋움체_Pro Medium"/>
                <a:ea typeface="KoPub돋움체_Pro Medium"/>
              </a:rPr>
              <a:t>GPU</a:t>
            </a:r>
            <a:endParaRPr lang="ko-KR" altLang="en-US" sz="1200" dirty="0"/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3AB96779-E3C1-C74A-ACE2-D12331A706B5}"/>
              </a:ext>
            </a:extLst>
          </p:cNvPr>
          <p:cNvSpPr/>
          <p:nvPr/>
        </p:nvSpPr>
        <p:spPr>
          <a:xfrm rot="10800000">
            <a:off x="10342642" y="5251555"/>
            <a:ext cx="381600" cy="924271"/>
          </a:xfrm>
          <a:prstGeom prst="leftBrace">
            <a:avLst>
              <a:gd name="adj1" fmla="val 33970"/>
              <a:gd name="adj2" fmla="val 51300"/>
            </a:avLst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AF7B6C-8D3A-3843-BD0B-6A5F5F7BA8CB}"/>
              </a:ext>
            </a:extLst>
          </p:cNvPr>
          <p:cNvSpPr txBox="1"/>
          <p:nvPr/>
        </p:nvSpPr>
        <p:spPr>
          <a:xfrm>
            <a:off x="10749670" y="5543153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1"/>
                </a:solidFill>
                <a:latin typeface="KoPub돋움체_Pro Medium"/>
                <a:ea typeface="KoPub돋움체_Pro Medium"/>
              </a:rPr>
              <a:t>GPU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CFF90FC-3D21-5A4C-87A5-5536F0AD5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54"/>
          <a:stretch/>
        </p:blipFill>
        <p:spPr>
          <a:xfrm>
            <a:off x="2010489" y="4136761"/>
            <a:ext cx="2237363" cy="190369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A5FE0C-4312-F347-A4BD-FBD302999026}"/>
              </a:ext>
            </a:extLst>
          </p:cNvPr>
          <p:cNvCxnSpPr>
            <a:cxnSpLocks/>
          </p:cNvCxnSpPr>
          <p:nvPr/>
        </p:nvCxnSpPr>
        <p:spPr>
          <a:xfrm flipH="1" flipV="1">
            <a:off x="2714171" y="5428343"/>
            <a:ext cx="108727" cy="78525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01A2CBC-7D47-C044-9BBA-D66D269D353F}"/>
              </a:ext>
            </a:extLst>
          </p:cNvPr>
          <p:cNvCxnSpPr>
            <a:cxnSpLocks/>
          </p:cNvCxnSpPr>
          <p:nvPr/>
        </p:nvCxnSpPr>
        <p:spPr>
          <a:xfrm flipH="1" flipV="1">
            <a:off x="2681982" y="4681794"/>
            <a:ext cx="140916" cy="825075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647B1DD-EB23-7C4F-98D3-C6D24A10A272}"/>
              </a:ext>
            </a:extLst>
          </p:cNvPr>
          <p:cNvCxnSpPr>
            <a:cxnSpLocks/>
          </p:cNvCxnSpPr>
          <p:nvPr/>
        </p:nvCxnSpPr>
        <p:spPr>
          <a:xfrm flipV="1">
            <a:off x="2822898" y="5136705"/>
            <a:ext cx="896147" cy="37016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FD6859A-0634-9A41-843D-31B01EF36227}"/>
              </a:ext>
            </a:extLst>
          </p:cNvPr>
          <p:cNvCxnSpPr>
            <a:cxnSpLocks/>
          </p:cNvCxnSpPr>
          <p:nvPr/>
        </p:nvCxnSpPr>
        <p:spPr>
          <a:xfrm flipV="1">
            <a:off x="2822898" y="5467605"/>
            <a:ext cx="1069775" cy="3926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B48E78C-7C10-994D-96C1-885B404894CE}"/>
                  </a:ext>
                </a:extLst>
              </p:cNvPr>
              <p:cNvSpPr txBox="1"/>
              <p:nvPr/>
            </p:nvSpPr>
            <p:spPr>
              <a:xfrm>
                <a:off x="2859442" y="5496661"/>
                <a:ext cx="8040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𝑡h𝑟𝑒𝑎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B48E78C-7C10-994D-96C1-885B40489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442" y="5496661"/>
                <a:ext cx="80400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93423C2-894C-C44C-8624-8AB0604DA27B}"/>
              </a:ext>
            </a:extLst>
          </p:cNvPr>
          <p:cNvCxnSpPr>
            <a:cxnSpLocks/>
          </p:cNvCxnSpPr>
          <p:nvPr/>
        </p:nvCxnSpPr>
        <p:spPr>
          <a:xfrm>
            <a:off x="3199628" y="4481311"/>
            <a:ext cx="22440" cy="13849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FD690F8-D900-8D4D-88E6-74CF4AF669AE}"/>
              </a:ext>
            </a:extLst>
          </p:cNvPr>
          <p:cNvCxnSpPr>
            <a:cxnSpLocks/>
          </p:cNvCxnSpPr>
          <p:nvPr/>
        </p:nvCxnSpPr>
        <p:spPr>
          <a:xfrm>
            <a:off x="3204132" y="4481310"/>
            <a:ext cx="372147" cy="31724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5A00CFF-2E3C-D24C-87B8-21C3AD9B45E5}"/>
              </a:ext>
            </a:extLst>
          </p:cNvPr>
          <p:cNvCxnSpPr>
            <a:cxnSpLocks/>
          </p:cNvCxnSpPr>
          <p:nvPr/>
        </p:nvCxnSpPr>
        <p:spPr>
          <a:xfrm flipH="1">
            <a:off x="3071444" y="4481309"/>
            <a:ext cx="107260" cy="613022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1E45E67-AD17-9C43-BAFB-76D636FC783D}"/>
              </a:ext>
            </a:extLst>
          </p:cNvPr>
          <p:cNvCxnSpPr>
            <a:cxnSpLocks/>
          </p:cNvCxnSpPr>
          <p:nvPr/>
        </p:nvCxnSpPr>
        <p:spPr>
          <a:xfrm>
            <a:off x="3187861" y="4446694"/>
            <a:ext cx="763802" cy="106017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0F5F86F-1271-FB45-B0C7-1C2CD58B4E74}"/>
                  </a:ext>
                </a:extLst>
              </p:cNvPr>
              <p:cNvSpPr txBox="1"/>
              <p:nvPr/>
            </p:nvSpPr>
            <p:spPr>
              <a:xfrm>
                <a:off x="2849277" y="4189782"/>
                <a:ext cx="7717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𝑡h𝑟𝑒𝑎</m:t>
                      </m:r>
                      <m:sSub>
                        <m:sSubPr>
                          <m:ctrlP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0F5F86F-1271-FB45-B0C7-1C2CD58B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277" y="4189782"/>
                <a:ext cx="771750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4DCCEE72-A290-8941-99FB-F9977DBA59C5}"/>
              </a:ext>
            </a:extLst>
          </p:cNvPr>
          <p:cNvSpPr txBox="1"/>
          <p:nvPr/>
        </p:nvSpPr>
        <p:spPr>
          <a:xfrm>
            <a:off x="1904122" y="6183728"/>
            <a:ext cx="258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000" dirty="0">
                <a:latin typeface="KoPub돋움체_Pro Medium"/>
                <a:ea typeface="KoPub돋움체_Pro Medium"/>
              </a:rPr>
              <a:t>Each thread calculates the distance </a:t>
            </a:r>
          </a:p>
          <a:p>
            <a:pPr algn="ctr"/>
            <a:r>
              <a:rPr kumimoji="1" lang="en-US" altLang="ko-Kore-KR" sz="1000" dirty="0">
                <a:latin typeface="KoPub돋움체_Pro Medium"/>
                <a:ea typeface="KoPub돋움체_Pro Medium"/>
              </a:rPr>
              <a:t>from a data to all the regression functions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7361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Regression Clustering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692995"/>
              </a:xfr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Fine-Grained Data-Parallel Structures in k-Means RC Algorithm </a:t>
                </a:r>
                <a:r>
                  <a:rPr kumimoji="1" lang="en-US" altLang="ko-KR" sz="2400" b="1" dirty="0"/>
                  <a:t>(cont’d)</a:t>
                </a: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Calculating the new center-functions step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assume that we are doing a simple multivariate linear regression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Regression function :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sSubSup>
                      <m:sSubSupPr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SupPr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  <m:sup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𝑇</m:t>
                        </m:r>
                      </m:sup>
                    </m:sSubSup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r>
                      <a:rPr lang="ko-KR" altLang="en-US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: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coefficient of regression function in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</m:oMath>
                </a14:m>
                <a:r>
                  <a:rPr lang="en-US" altLang="ko-KR" sz="18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cluster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data points in each cluster are used to update the center-function they are associated with by a MSE regression for the best fit to the data in the cluster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Calculate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the number of data points assigned into the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</m:oMath>
                </a14:m>
                <a:r>
                  <a:rPr lang="en-US" altLang="ko-KR" sz="16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cluster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data vectors in the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</m:oMath>
                </a14:m>
                <a:r>
                  <a:rPr lang="en-US" altLang="ko-KR" sz="16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cluster,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𝐵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b="1" dirty="0">
                    <a:solidFill>
                      <a:srgbClr val="000000"/>
                    </a:solidFill>
                  </a:rPr>
                  <a:t>: </a:t>
                </a:r>
                <a:r>
                  <a:rPr lang="en-US" altLang="ko-KR" sz="1600" dirty="0">
                    <a:solidFill>
                      <a:srgbClr val="000000"/>
                    </a:solidFill>
                  </a:rPr>
                  <a:t>corresponding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</a:rPr>
                  <a:t>-values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altLang="ko-KR" sz="1600" dirty="0">
                  <a:solidFill>
                    <a:srgbClr val="00000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</a:rPr>
                  <a:t>, we can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</a:rPr>
                  <a:t> using normal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srgbClr val="00000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</a:rPr>
                  <a:t>If dimension of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</a:rPr>
                  <a:t> is 5,</a:t>
                </a:r>
              </a:p>
              <a:p>
                <a:pPr marL="1828800" lvl="4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600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692995"/>
              </a:xfrm>
              <a:blipFill>
                <a:blip r:embed="rId3"/>
                <a:stretch>
                  <a:fillRect l="-938" t="-1606" r="-1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25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844433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The k-Means Regression Clustering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3" y="1166400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Fine-Grained Data-Parallel Structures in k-Means RC Algorithm </a:t>
                </a:r>
                <a:r>
                  <a:rPr kumimoji="1" lang="en-US" altLang="ko-KR" sz="2400" b="1" dirty="0"/>
                  <a:t>(cont’d)</a:t>
                </a:r>
                <a:endParaRPr kumimoji="1" lang="en-US" altLang="ko-KR" sz="2400" b="1" dirty="0">
                  <a:highlight>
                    <a:srgbClr val="FFFF00"/>
                  </a:highlight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Calculating the new center-functions step 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Calculate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 parallel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srgbClr val="00000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</a:rPr>
                  <a:t>Rewrite the matrix multiplication and the vector multiplication as summations over the data points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b="1" dirty="0">
                  <a:solidFill>
                    <a:srgbClr val="00000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b="1" dirty="0">
                  <a:solidFill>
                    <a:srgbClr val="00000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</a:rPr>
                  <a:t>These show the data-parallel structure of the computing tasks and work can be naturally partitioned by breaking up the summation over 1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3" y="1166400"/>
                <a:ext cx="11053885" cy="5286129"/>
              </a:xfrm>
              <a:blipFill>
                <a:blip r:embed="rId3"/>
                <a:stretch>
                  <a:fillRect l="-1033" t="-7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26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A2FE97-555B-9D4D-BC42-0453D9E1F755}"/>
                  </a:ext>
                </a:extLst>
              </p:cNvPr>
              <p:cNvSpPr txBox="1"/>
              <p:nvPr/>
            </p:nvSpPr>
            <p:spPr>
              <a:xfrm>
                <a:off x="2540000" y="3069911"/>
                <a:ext cx="2177143" cy="616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∗</m:t>
                          </m:r>
                        </m:e>
                      </m:nary>
                      <m:sSub>
                        <m:sSubPr>
                          <m:ctrlP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A2FE97-555B-9D4D-BC42-0453D9E1F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0" y="3069911"/>
                <a:ext cx="2177143" cy="616579"/>
              </a:xfrm>
              <a:prstGeom prst="rect">
                <a:avLst/>
              </a:prstGeom>
              <a:blipFill>
                <a:blip r:embed="rId4"/>
                <a:stretch>
                  <a:fillRect t="-134000" b="-20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3DA844-F88D-3848-BEAD-3D063F4849E1}"/>
                  </a:ext>
                </a:extLst>
              </p:cNvPr>
              <p:cNvSpPr txBox="1"/>
              <p:nvPr/>
            </p:nvSpPr>
            <p:spPr>
              <a:xfrm>
                <a:off x="4877985" y="3069911"/>
                <a:ext cx="2177143" cy="616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∗</m:t>
                          </m:r>
                        </m:e>
                      </m:nary>
                      <m:sSub>
                        <m:sSubPr>
                          <m:ctrlPr>
                            <a:rPr lang="en-US" altLang="ko-KR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3DA844-F88D-3848-BEAD-3D063F484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85" y="3069911"/>
                <a:ext cx="2177143" cy="616579"/>
              </a:xfrm>
              <a:prstGeom prst="rect">
                <a:avLst/>
              </a:prstGeom>
              <a:blipFill>
                <a:blip r:embed="rId5"/>
                <a:stretch>
                  <a:fillRect t="-134000" b="-20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310C49B-E533-B141-A17A-2F3104159B3F}"/>
                  </a:ext>
                </a:extLst>
              </p:cNvPr>
              <p:cNvSpPr/>
              <p:nvPr/>
            </p:nvSpPr>
            <p:spPr>
              <a:xfrm>
                <a:off x="1568113" y="4542971"/>
                <a:ext cx="1110177" cy="171064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0000"/>
                    </a:solidFill>
                  </a:rPr>
                  <a:t>Data  of cluster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kumimoji="1" lang="ko-Kore-KR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310C49B-E533-B141-A17A-2F3104159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13" y="4542971"/>
                <a:ext cx="1110177" cy="17106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586ECE-48E0-C346-8072-3804730DBC4E}"/>
              </a:ext>
            </a:extLst>
          </p:cNvPr>
          <p:cNvSpPr/>
          <p:nvPr/>
        </p:nvSpPr>
        <p:spPr>
          <a:xfrm>
            <a:off x="3238441" y="4542971"/>
            <a:ext cx="514693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</a:rPr>
              <a:t>Chunk of data</a:t>
            </a:r>
            <a:endParaRPr kumimoji="1" lang="ko-Kore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958C8DE-28CC-EC4A-88C6-B56CDE0D6F45}"/>
              </a:ext>
            </a:extLst>
          </p:cNvPr>
          <p:cNvSpPr/>
          <p:nvPr/>
        </p:nvSpPr>
        <p:spPr>
          <a:xfrm>
            <a:off x="3238441" y="5169695"/>
            <a:ext cx="514693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</a:rPr>
              <a:t>Chunk of data</a:t>
            </a:r>
            <a:endParaRPr kumimoji="1" lang="ko-Kore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A52EE8-388C-E84C-A532-109D5D3A078C}"/>
              </a:ext>
            </a:extLst>
          </p:cNvPr>
          <p:cNvSpPr/>
          <p:nvPr/>
        </p:nvSpPr>
        <p:spPr>
          <a:xfrm>
            <a:off x="3238441" y="5796420"/>
            <a:ext cx="514693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</a:rPr>
              <a:t>Chunk of data</a:t>
            </a:r>
            <a:endParaRPr kumimoji="1" lang="ko-Kore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2165BC-1902-D241-BBC1-BA3905A629E5}"/>
              </a:ext>
            </a:extLst>
          </p:cNvPr>
          <p:cNvSpPr/>
          <p:nvPr/>
        </p:nvSpPr>
        <p:spPr>
          <a:xfrm>
            <a:off x="3823545" y="4542971"/>
            <a:ext cx="514693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</a:rPr>
              <a:t>Chunk of data</a:t>
            </a:r>
            <a:endParaRPr kumimoji="1" lang="ko-Kore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A8C1A9-2634-8948-B7D3-C326081383DA}"/>
              </a:ext>
            </a:extLst>
          </p:cNvPr>
          <p:cNvSpPr/>
          <p:nvPr/>
        </p:nvSpPr>
        <p:spPr>
          <a:xfrm>
            <a:off x="3823545" y="5169695"/>
            <a:ext cx="514693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</a:rPr>
              <a:t>Chunk of data</a:t>
            </a:r>
            <a:endParaRPr kumimoji="1" lang="ko-Kore-KR" alt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B77423-3BEA-FF4D-84AC-7FEA6703EE9C}"/>
              </a:ext>
            </a:extLst>
          </p:cNvPr>
          <p:cNvSpPr/>
          <p:nvPr/>
        </p:nvSpPr>
        <p:spPr>
          <a:xfrm>
            <a:off x="3823545" y="5796420"/>
            <a:ext cx="514693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000000"/>
                </a:solidFill>
              </a:rPr>
              <a:t>Chunk of data</a:t>
            </a:r>
            <a:endParaRPr kumimoji="1" lang="ko-Kore-KR" altLang="en-US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7CFF92F-E0CE-B04F-BBCF-2D9BC3C139B7}"/>
              </a:ext>
            </a:extLst>
          </p:cNvPr>
          <p:cNvCxnSpPr>
            <a:cxnSpLocks/>
          </p:cNvCxnSpPr>
          <p:nvPr/>
        </p:nvCxnSpPr>
        <p:spPr>
          <a:xfrm>
            <a:off x="2764213" y="5413865"/>
            <a:ext cx="3853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F5531A72-469E-3F41-812C-9F39D4504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608" y="4542971"/>
            <a:ext cx="1011315" cy="4572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5AD47D4-3B76-F844-B7CC-BB0B4FBC3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608" y="5169695"/>
            <a:ext cx="1011315" cy="4572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FD407A99-35EC-0944-BE8A-49CF89D8F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608" y="5796419"/>
            <a:ext cx="1011315" cy="4572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EA8C15F-A31E-954B-AC4B-A1FF32B32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719" y="4542971"/>
            <a:ext cx="1011315" cy="4572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06CD8BF-C338-CF45-8AF6-4A266B3E1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719" y="5169695"/>
            <a:ext cx="1011315" cy="4572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14F543D-CFBE-924F-8085-5F561BA76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718" y="5796419"/>
            <a:ext cx="1011315" cy="457200"/>
          </a:xfrm>
          <a:prstGeom prst="rect">
            <a:avLst/>
          </a:prstGeom>
        </p:spPr>
      </p:pic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51827E1-B57F-8842-85F9-DEB836B25B5C}"/>
              </a:ext>
            </a:extLst>
          </p:cNvPr>
          <p:cNvCxnSpPr>
            <a:cxnSpLocks/>
          </p:cNvCxnSpPr>
          <p:nvPr/>
        </p:nvCxnSpPr>
        <p:spPr>
          <a:xfrm>
            <a:off x="4434541" y="5413865"/>
            <a:ext cx="3853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표 7">
            <a:extLst>
              <a:ext uri="{FF2B5EF4-FFF2-40B4-BE49-F238E27FC236}">
                <a16:creationId xmlns:a16="http://schemas.microsoft.com/office/drawing/2014/main" id="{CEAE03B9-8558-4840-A777-AEDAEBB6D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986054"/>
              </p:ext>
            </p:extLst>
          </p:nvPr>
        </p:nvGraphicFramePr>
        <p:xfrm>
          <a:off x="7714789" y="4902788"/>
          <a:ext cx="2293256" cy="11064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657">
                  <a:extLst>
                    <a:ext uri="{9D8B030D-6E8A-4147-A177-3AD203B41FA5}">
                      <a16:colId xmlns:a16="http://schemas.microsoft.com/office/drawing/2014/main" val="2996021400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1183148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32366894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1472481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687376377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2848165428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076461154"/>
                    </a:ext>
                  </a:extLst>
                </a:gridCol>
                <a:gridCol w="286657">
                  <a:extLst>
                    <a:ext uri="{9D8B030D-6E8A-4147-A177-3AD203B41FA5}">
                      <a16:colId xmlns:a16="http://schemas.microsoft.com/office/drawing/2014/main" val="133565870"/>
                    </a:ext>
                  </a:extLst>
                </a:gridCol>
              </a:tblGrid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7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3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305200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6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2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230648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5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1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83102"/>
                  </a:ext>
                </a:extLst>
              </a:tr>
              <a:tr h="27661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4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dirty="0"/>
                        <a:t>0</a:t>
                      </a:r>
                      <a:endParaRPr lang="ko-Kore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096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EC037D8-CB9A-CD41-A0D7-9ACBC39A8342}"/>
                  </a:ext>
                </a:extLst>
              </p:cNvPr>
              <p:cNvSpPr txBox="1"/>
              <p:nvPr/>
            </p:nvSpPr>
            <p:spPr>
              <a:xfrm>
                <a:off x="7707532" y="6016517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EC037D8-CB9A-CD41-A0D7-9ACBC39A8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532" y="6016517"/>
                <a:ext cx="34214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EBB70EC-BC2E-F94B-898A-CA8560B6CDE8}"/>
                  </a:ext>
                </a:extLst>
              </p:cNvPr>
              <p:cNvSpPr txBox="1"/>
              <p:nvPr/>
            </p:nvSpPr>
            <p:spPr>
              <a:xfrm>
                <a:off x="7983303" y="6016517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EBB70EC-BC2E-F94B-898A-CA8560B6C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303" y="6016517"/>
                <a:ext cx="34214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DF15BD7-4642-6846-9052-B645B6F9B739}"/>
                  </a:ext>
                </a:extLst>
              </p:cNvPr>
              <p:cNvSpPr txBox="1"/>
              <p:nvPr/>
            </p:nvSpPr>
            <p:spPr>
              <a:xfrm>
                <a:off x="8270465" y="6016517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DF15BD7-4642-6846-9052-B645B6F9B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465" y="6016517"/>
                <a:ext cx="34214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9C86DB4-2B18-2D4D-937B-23CF346F61A7}"/>
                  </a:ext>
                </a:extLst>
              </p:cNvPr>
              <p:cNvSpPr txBox="1"/>
              <p:nvPr/>
            </p:nvSpPr>
            <p:spPr>
              <a:xfrm>
                <a:off x="8555557" y="6016517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9C86DB4-2B18-2D4D-937B-23CF346F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557" y="6016517"/>
                <a:ext cx="34214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1A95FE8-0633-3840-9DA6-E4FB5E0AB3FB}"/>
                  </a:ext>
                </a:extLst>
              </p:cNvPr>
              <p:cNvSpPr txBox="1"/>
              <p:nvPr/>
            </p:nvSpPr>
            <p:spPr>
              <a:xfrm>
                <a:off x="8833398" y="6016517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1A95FE8-0633-3840-9DA6-E4FB5E0AB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398" y="6016517"/>
                <a:ext cx="342145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0291B8-85E3-024F-925B-377EEE9E6DDF}"/>
                  </a:ext>
                </a:extLst>
              </p:cNvPr>
              <p:cNvSpPr txBox="1"/>
              <p:nvPr/>
            </p:nvSpPr>
            <p:spPr>
              <a:xfrm>
                <a:off x="9133004" y="6016517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0291B8-85E3-024F-925B-377EEE9E6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004" y="6016517"/>
                <a:ext cx="34214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EEAE-8345-CF4C-894C-CF329F83A040}"/>
                  </a:ext>
                </a:extLst>
              </p:cNvPr>
              <p:cNvSpPr txBox="1"/>
              <p:nvPr/>
            </p:nvSpPr>
            <p:spPr>
              <a:xfrm>
                <a:off x="9410845" y="6016517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B8EEAE-8345-CF4C-894C-CF329F83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845" y="6016517"/>
                <a:ext cx="342145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4A105AA-04A5-E14B-B96C-9C95DEFD00A5}"/>
                  </a:ext>
                </a:extLst>
              </p:cNvPr>
              <p:cNvSpPr txBox="1"/>
              <p:nvPr/>
            </p:nvSpPr>
            <p:spPr>
              <a:xfrm>
                <a:off x="9710451" y="6009260"/>
                <a:ext cx="342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4A105AA-04A5-E14B-B96C-9C95DEFD0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451" y="6009260"/>
                <a:ext cx="34214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직사각형 76">
            <a:extLst>
              <a:ext uri="{FF2B5EF4-FFF2-40B4-BE49-F238E27FC236}">
                <a16:creationId xmlns:a16="http://schemas.microsoft.com/office/drawing/2014/main" id="{AB219099-ADE5-CE4D-A570-83E224BE8C1A}"/>
              </a:ext>
            </a:extLst>
          </p:cNvPr>
          <p:cNvSpPr/>
          <p:nvPr/>
        </p:nvSpPr>
        <p:spPr>
          <a:xfrm>
            <a:off x="7721545" y="4899783"/>
            <a:ext cx="228650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328EB8-FFD2-9248-A59A-50F8AD169A3E}"/>
              </a:ext>
            </a:extLst>
          </p:cNvPr>
          <p:cNvSpPr txBox="1"/>
          <p:nvPr/>
        </p:nvSpPr>
        <p:spPr>
          <a:xfrm>
            <a:off x="7671618" y="4596408"/>
            <a:ext cx="2406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>
                <a:solidFill>
                  <a:srgbClr val="FF0000"/>
                </a:solidFill>
              </a:rPr>
              <a:t>Same dimension values of datasets 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731F5F7-1487-E34A-B3C8-4A9601D39484}"/>
              </a:ext>
            </a:extLst>
          </p:cNvPr>
          <p:cNvCxnSpPr>
            <a:cxnSpLocks/>
          </p:cNvCxnSpPr>
          <p:nvPr/>
        </p:nvCxnSpPr>
        <p:spPr>
          <a:xfrm>
            <a:off x="7228541" y="5413865"/>
            <a:ext cx="3853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56E48BB-0B9A-D34B-9FCA-671D96767726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10008045" y="5038283"/>
            <a:ext cx="479646" cy="4177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2EC0238-5517-8447-B4CB-37B083F153ED}"/>
                  </a:ext>
                </a:extLst>
              </p:cNvPr>
              <p:cNvSpPr txBox="1"/>
              <p:nvPr/>
            </p:nvSpPr>
            <p:spPr>
              <a:xfrm>
                <a:off x="10102298" y="5038587"/>
                <a:ext cx="2177143" cy="40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</m:ctrlPr>
                        </m:sSubSupPr>
                        <m:e>
                          <m:r>
                            <a:rPr lang="en-US" altLang="ko-KR" sz="1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sz="1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</m:ctrlPr>
                            </m:sSubSupPr>
                            <m:e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1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∗</m:t>
                          </m:r>
                        </m:e>
                      </m:nary>
                      <m:sSub>
                        <m:sSubPr>
                          <m:ctrlPr>
                            <a:rPr lang="en-US" altLang="ko-KR" sz="1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ore-KR" altLang="en-US" sz="1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2EC0238-5517-8447-B4CB-37B083F15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298" y="5038587"/>
                <a:ext cx="2177143" cy="407356"/>
              </a:xfrm>
              <a:prstGeom prst="rect">
                <a:avLst/>
              </a:prstGeom>
              <a:blipFill>
                <a:blip r:embed="rId16"/>
                <a:stretch>
                  <a:fillRect t="-118182" b="-18787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62507FB-3A42-C340-99F1-AADB7B45C9E2}"/>
                  </a:ext>
                </a:extLst>
              </p:cNvPr>
              <p:cNvSpPr txBox="1"/>
              <p:nvPr/>
            </p:nvSpPr>
            <p:spPr>
              <a:xfrm>
                <a:off x="10148042" y="5445943"/>
                <a:ext cx="2177143" cy="438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1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</m:ctrlPr>
                        </m:sSubSupPr>
                        <m:e>
                          <m: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1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altLang="ko-KR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</m:ctrlPr>
                            </m:sSubSupPr>
                            <m:e>
                              <m:r>
                                <a:rPr lang="en-US" altLang="ko-KR" sz="11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1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ko-KR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∗</m:t>
                          </m:r>
                        </m:e>
                      </m:nary>
                      <m:sSub>
                        <m:sSubPr>
                          <m:ctrlPr>
                            <a:rPr lang="en-US" altLang="ko-KR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1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ko-Kore-KR" altLang="en-US" sz="11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62507FB-3A42-C340-99F1-AADB7B45C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8042" y="5445943"/>
                <a:ext cx="2177143" cy="438838"/>
              </a:xfrm>
              <a:prstGeom prst="rect">
                <a:avLst/>
              </a:prstGeom>
              <a:blipFill>
                <a:blip r:embed="rId17"/>
                <a:stretch>
                  <a:fillRect t="-122222" b="-18888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657030B0-E431-9B44-88EE-C8B97CD1A564}"/>
              </a:ext>
            </a:extLst>
          </p:cNvPr>
          <p:cNvSpPr txBox="1"/>
          <p:nvPr/>
        </p:nvSpPr>
        <p:spPr>
          <a:xfrm>
            <a:off x="10217489" y="5921007"/>
            <a:ext cx="179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/>
              <a:t>Fine-grained computation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3529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Implementations and Performance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CPU-Only</a:t>
                </a:r>
                <a:r>
                  <a:rPr kumimoji="1" lang="ko-KR" altLang="en-US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Implementation</a:t>
                </a:r>
                <a:r>
                  <a:rPr kumimoji="1" lang="ko-KR" altLang="en-US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of</a:t>
                </a:r>
                <a:r>
                  <a:rPr kumimoji="1" lang="ko-KR" altLang="en-US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𝒌</m:t>
                    </m:r>
                  </m:oMath>
                </a14:m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-Means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 err="1"/>
                  <a:t>MineBench</a:t>
                </a:r>
                <a:r>
                  <a:rPr kumimoji="1" lang="en-US" altLang="ko-KR" sz="2000" b="1" dirty="0"/>
                  <a:t> : high-performance multi-threaded data-mining package</a:t>
                </a: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>
                    <a:solidFill>
                      <a:srgbClr val="000000"/>
                    </a:solidFill>
                  </a:rPr>
                  <a:t>Author’s own highly optimized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ko-KR" sz="2000" b="1" dirty="0">
                    <a:solidFill>
                      <a:srgbClr val="000000"/>
                    </a:solidFill>
                  </a:rPr>
                  <a:t>-means package</a:t>
                </a:r>
              </a:p>
              <a:p>
                <a:pPr lvl="1">
                  <a:lnSpc>
                    <a:spcPct val="100000"/>
                  </a:lnSpc>
                </a:pPr>
                <a:endParaRPr kumimoji="1" lang="en-US" altLang="ko-KR" sz="2000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ko-KR" b="1" dirty="0">
                    <a:solidFill>
                      <a:srgbClr val="000000"/>
                    </a:solidFill>
                  </a:rPr>
                  <a:t>Author’s optimized CPU code for k-means runs several times faster than </a:t>
                </a:r>
                <a:r>
                  <a:rPr kumimoji="1" lang="en-US" altLang="ko-KR" b="1" dirty="0" err="1">
                    <a:solidFill>
                      <a:srgbClr val="000000"/>
                    </a:solidFill>
                  </a:rPr>
                  <a:t>MineBench</a:t>
                </a: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286129"/>
              </a:xfrm>
              <a:blipFill>
                <a:blip r:embed="rId3"/>
                <a:stretch>
                  <a:fillRect l="-889" t="-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27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84FE0B-8237-442D-8A1E-DA7958326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600" y="2519939"/>
            <a:ext cx="6620799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28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Implementations and Performance Comparisons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286129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/>
                  <a:t>G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PU-Accelerated</a:t>
                </a:r>
                <a:r>
                  <a:rPr kumimoji="1" lang="ko-KR" altLang="en-US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𝒌</m:t>
                    </m:r>
                  </m:oMath>
                </a14:m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-Means &amp; </a:t>
                </a:r>
                <a14:m>
                  <m:oMath xmlns:m="http://schemas.openxmlformats.org/officeDocument/2006/math">
                    <m:r>
                      <a:rPr kumimoji="1" lang="en-US" altLang="ko-KR" sz="2400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en-US" altLang="ko-KR" sz="2400" b="1" dirty="0"/>
                  <a:t>-Means clustering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Algorithm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HPL CPU – author’s optimized CPU-only implementations</a:t>
                </a: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>
                    <a:solidFill>
                      <a:srgbClr val="000000"/>
                    </a:solidFill>
                  </a:rPr>
                  <a:t>HPL GPU – author’s GPU-accelerated version</a:t>
                </a:r>
              </a:p>
              <a:p>
                <a:pPr lvl="1">
                  <a:lnSpc>
                    <a:spcPct val="100000"/>
                  </a:lnSpc>
                </a:pPr>
                <a:endParaRPr kumimoji="1" lang="en-US" altLang="ko-KR" sz="2000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b="1" dirty="0">
                  <a:solidFill>
                    <a:srgbClr val="00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</a:rPr>
                  <a:t>Achieved an average of 190x</a:t>
                </a:r>
                <a:r>
                  <a:rPr lang="ko-KR" altLang="en-US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rgbClr val="000000"/>
                    </a:solidFill>
                  </a:rPr>
                  <a:t>speedup over </a:t>
                </a:r>
                <a:r>
                  <a:rPr lang="en-US" altLang="ko-KR" sz="2000" b="1" dirty="0" err="1">
                    <a:solidFill>
                      <a:srgbClr val="000000"/>
                    </a:solidFill>
                  </a:rPr>
                  <a:t>MineBench</a:t>
                </a:r>
                <a:r>
                  <a:rPr lang="en-US" altLang="ko-KR" sz="2000" b="1" dirty="0">
                    <a:solidFill>
                      <a:srgbClr val="000000"/>
                    </a:solidFill>
                  </a:rPr>
                  <a:t> running on single core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</a:rPr>
                  <a:t>Achieved a 49x speedup</a:t>
                </a:r>
                <a:r>
                  <a:rPr lang="ko-KR" altLang="en-US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rgbClr val="000000"/>
                    </a:solidFill>
                  </a:rPr>
                  <a:t>over</a:t>
                </a:r>
                <a:r>
                  <a:rPr lang="ko-KR" altLang="en-US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rgbClr val="000000"/>
                    </a:solidFill>
                  </a:rPr>
                  <a:t>author’s</a:t>
                </a:r>
                <a:r>
                  <a:rPr lang="ko-KR" altLang="en-US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rgbClr val="000000"/>
                    </a:solidFill>
                  </a:rPr>
                  <a:t>own</a:t>
                </a:r>
                <a:r>
                  <a:rPr lang="ko-KR" altLang="en-US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rgbClr val="000000"/>
                    </a:solidFill>
                  </a:rPr>
                  <a:t>optimized</a:t>
                </a:r>
                <a:r>
                  <a:rPr lang="ko-KR" altLang="en-US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rgbClr val="000000"/>
                    </a:solidFill>
                  </a:rPr>
                  <a:t>CPU</a:t>
                </a:r>
                <a:r>
                  <a:rPr lang="ko-KR" altLang="en-US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ko-KR" sz="2000" b="1" dirty="0">
                    <a:solidFill>
                      <a:srgbClr val="000000"/>
                    </a:solidFill>
                  </a:rPr>
                  <a:t>implementations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286129"/>
              </a:xfrm>
              <a:blipFill>
                <a:blip r:embed="rId3"/>
                <a:stretch>
                  <a:fillRect l="-979" t="-14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28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931B4F-C7ED-4E11-95E6-2685245DE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197" y="2421988"/>
            <a:ext cx="4447803" cy="2266744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826E98A-E622-7546-BCF6-19718204F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222" y="2421988"/>
            <a:ext cx="4114426" cy="226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1DB60-A7AB-B440-9372-BE12EC7DC06D}"/>
              </a:ext>
            </a:extLst>
          </p:cNvPr>
          <p:cNvSpPr txBox="1"/>
          <p:nvPr/>
        </p:nvSpPr>
        <p:spPr>
          <a:xfrm>
            <a:off x="2753466" y="4688732"/>
            <a:ext cx="2237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/>
              <a:t>Performance of K-means on GPU</a:t>
            </a:r>
            <a:endParaRPr kumimoji="1" lang="ko-Kore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E8F7F-C315-AB49-90D6-FD4EB644D7E8}"/>
              </a:ext>
            </a:extLst>
          </p:cNvPr>
          <p:cNvSpPr txBox="1"/>
          <p:nvPr/>
        </p:nvSpPr>
        <p:spPr>
          <a:xfrm>
            <a:off x="7927281" y="4688732"/>
            <a:ext cx="2436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/>
              <a:t>Performance of K-means RC on GPU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023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Conclusions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Conclusions about this chapter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>
                <a:solidFill>
                  <a:srgbClr val="000000"/>
                </a:solidFill>
              </a:rPr>
              <a:t>GP-GPU has advanced rapidly and has been applied to a variety of scientific computing algorithms</a:t>
            </a:r>
          </a:p>
          <a:p>
            <a:pPr lvl="1">
              <a:lnSpc>
                <a:spcPct val="100000"/>
              </a:lnSpc>
            </a:pPr>
            <a:endParaRPr kumimoji="1" lang="en-US" altLang="ko-KR" sz="2000" b="1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>
                <a:solidFill>
                  <a:srgbClr val="000000"/>
                </a:solidFill>
              </a:rPr>
              <a:t>Uniformly Fine-Grained Data-Parallel computing paradigm has a high-performance parallel implementations of computing tasks on a GP-GPU</a:t>
            </a:r>
          </a:p>
          <a:p>
            <a:pPr lvl="1">
              <a:lnSpc>
                <a:spcPct val="100000"/>
              </a:lnSpc>
            </a:pPr>
            <a:endParaRPr kumimoji="1" lang="en-US" altLang="ko-KR" sz="2000" b="1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>
                <a:solidFill>
                  <a:srgbClr val="000000"/>
                </a:solidFill>
              </a:rPr>
              <a:t>Not all algorithms fit well on a GPU, before programming an algorithm on a GPU, discovering uniformly fine-grained data parallelism in the algorithm is very important</a:t>
            </a:r>
          </a:p>
          <a:p>
            <a:pPr lvl="1">
              <a:lnSpc>
                <a:spcPct val="100000"/>
              </a:lnSpc>
            </a:pPr>
            <a:endParaRPr kumimoji="1" lang="en-US" altLang="ko-KR" sz="2000" b="1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>
                <a:solidFill>
                  <a:srgbClr val="000000"/>
                </a:solidFill>
              </a:rPr>
              <a:t>GPU provides significant speedups for intensive numerical computing at relatively low hardware cost and energy cost</a:t>
            </a:r>
            <a:endParaRPr lang="en-US" altLang="ko-KR" b="1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29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84087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Overview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The development of Graphic Processing Unit (GPU)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The GPU of modern computers has evolved into a powerful, general-purpose, massively parallel numerical processor</a:t>
                </a:r>
                <a:endParaRPr lang="en-US" altLang="ko-KR" sz="1800" dirty="0"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The numerical computation in a number of machine learning algorithms fits well on the GPU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To identify such algorithms, they present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𝑢𝑛𝑖𝑓𝑜𝑟𝑚𝑙𝑦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𝑓𝑖𝑛𝑒</m:t>
                    </m:r>
                    <m:r>
                      <a:rPr lang="en-US" altLang="ko-KR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𝑔𝑟𝑎𝑖𝑛𝑒𝑑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𝑑𝑎𝑡𝑎</m:t>
                    </m:r>
                    <m:r>
                      <a:rPr lang="en-US" altLang="ko-KR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𝑝𝑎𝑟𝑎𝑙𝑙𝑒𝑙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𝑐𝑜𝑚𝑝𝑢𝑡𝑖𝑛</m:t>
                    </m:r>
                    <m:r>
                      <a:rPr lang="en-US" altLang="ko-KR" sz="1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𝑔</m:t>
                    </m:r>
                  </m:oMath>
                </a14:m>
                <a:r>
                  <a:rPr lang="en-US" altLang="ko-KR" sz="1600" dirty="0">
                    <a:solidFill>
                      <a:srgbClr val="0070C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&amp;  illustrates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KoPub돋움체_Pro Medium"/>
                    <a:ea typeface="KoPub돋움체_Pro Medium"/>
                  </a:rPr>
                  <a:t> GPU and CPU mixed computing architecture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Example) k-means clustering, k-means regression clustering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5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 We will discuss key issues</a:t>
                </a:r>
                <a:endParaRPr lang="en-US" altLang="ko-KR" sz="1800" dirty="0">
                  <a:solidFill>
                    <a:srgbClr val="00000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anose="020B0604020202020204" pitchFamily="34" charset="0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Design of the algorithms</a:t>
                </a:r>
              </a:p>
              <a:p>
                <a:pPr lvl="3">
                  <a:lnSpc>
                    <a:spcPct val="100000"/>
                  </a:lnSpc>
                  <a:buFont typeface="Wingdings" panose="020B0604020202020204" pitchFamily="34" charset="0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Computation partitioning between a CPU and a GPU</a:t>
                </a:r>
              </a:p>
              <a:p>
                <a:pPr lvl="3">
                  <a:lnSpc>
                    <a:spcPct val="100000"/>
                  </a:lnSpc>
                  <a:buFont typeface="Wingdings" panose="020B0604020202020204" pitchFamily="34" charset="0"/>
                  <a:buChar char="ü"/>
                </a:pPr>
                <a:endParaRPr lang="en-US" altLang="ko-KR" sz="5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 Performance gains on a CPU and GPU mixed architecture are compared with the architecture implemented completely on a CPU</a:t>
                </a:r>
                <a:endParaRPr lang="en-US" altLang="ko-KR" sz="1800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989" t="-69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405206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9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Development CPU 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The development of CPU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 The computing power of the CPU has increased a lot in the past few decades</a:t>
            </a:r>
            <a:endParaRPr lang="en-US" altLang="ko-KR" sz="1800" dirty="0"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 Physical limit of the CPU change the industry to go in the direction of packing multiple CPU cores onto the same silicon die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lvl="3">
              <a:lnSpc>
                <a:spcPct val="100000"/>
              </a:lnSpc>
              <a:buFont typeface="Wingdings" panose="020B0604020202020204" pitchFamily="34" charset="0"/>
              <a:buChar char="ü"/>
            </a:pPr>
            <a:endParaRPr lang="en-US" altLang="ko-KR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Parallel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computing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emerged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from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an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optional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computational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architecture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into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a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mainstream</a:t>
            </a:r>
            <a:r>
              <a:rPr lang="ko-KR" altLang="en-US" sz="1800" dirty="0">
                <a:latin typeface="KoPub돋움체_Pro Medium"/>
                <a:ea typeface="KoPub돋움체_Pro Medium"/>
              </a:rPr>
              <a:t> </a:t>
            </a:r>
            <a:r>
              <a:rPr lang="en-US" altLang="ko-KR" sz="1800" dirty="0">
                <a:latin typeface="KoPub돋움체_Pro Medium"/>
                <a:ea typeface="KoPub돋움체_Pro Medium"/>
              </a:rPr>
              <a:t>choice for general computing</a:t>
            </a: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solidFill>
                  <a:srgbClr val="000000"/>
                </a:solidFill>
              </a:rPr>
              <a:t>As a result of this fundamental change in the computing architecture, algorithm design, data structure design and programming strategies have to be changed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351913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654780" cy="556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GP-</a:t>
            </a:r>
            <a:r>
              <a:rPr kumimoji="1" lang="en-US" altLang="ko-KR" sz="2400" b="1" dirty="0"/>
              <a:t>GPU</a:t>
            </a:r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Original GPU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GPUs employed multicore parallel computing long before CPUs did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 have special architecture because of the nature of graphics computations 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5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 some efforts were made to use GPU’s special architecture for more general-purpose numerical computing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lvl="3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Written code for the graphics interface was very unintuitive</a:t>
            </a:r>
          </a:p>
          <a:p>
            <a:pPr lvl="3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Difficult to program general-purpose numerical algorithms on a GPU because of its specialized architecture</a:t>
            </a:r>
          </a:p>
          <a:p>
            <a:pPr lvl="3">
              <a:lnSpc>
                <a:spcPct val="100000"/>
              </a:lnSpc>
              <a:buFont typeface="Wingdings" panose="020B0604020202020204" pitchFamily="34" charset="0"/>
              <a:buChar char="ü"/>
            </a:pPr>
            <a:endParaRPr lang="en-US" altLang="ko-KR" sz="16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latin typeface="KoPub돋움체_Pro Medium"/>
                <a:ea typeface="KoPub돋움체_Pro Medium"/>
              </a:rPr>
              <a:t>General-Purpose GPU (GP-GPU)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GPU has developed rapidly from a special GPU into a GP-GPU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GP-GPU has made the mapping of numerical computing task onto the new GPU architecture much easier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NVIDIA’s CUDA which is an augmented C interface is also available now for programming GPUs for generally-skilled programmers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56444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GP-</a:t>
                </a:r>
                <a:r>
                  <a:rPr kumimoji="1" lang="en-US" altLang="ko-KR" sz="2400" b="1" dirty="0"/>
                  <a:t>GPU (cont’d)</a:t>
                </a: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Advantages of GP-GPU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 numerical processing using a GP-GPU is better than using CPU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This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800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chapter presents a general design principle for GPU based computing that they call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𝑢𝑛𝑖𝑓𝑜𝑟𝑚𝑙𝑦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𝑓𝑖𝑛𝑒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𝑔𝑟𝑎𝑖𝑛𝑒𝑑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𝑑𝑎𝑡𝑎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𝑝𝑎𝑟𝑎𝑙𝑙𝑒𝑙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𝑐𝑜𝑚𝑝𝑢𝑡𝑖𝑛𝑔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endParaRPr lang="en-US" altLang="ko-KR" dirty="0">
                  <a:solidFill>
                    <a:srgbClr val="FF0000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717" t="-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231D1-F8B6-45A7-813A-A4A093D44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095" y="2496531"/>
            <a:ext cx="2920044" cy="1622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4CE57-8424-4E13-885B-86B37CAAEC71}"/>
              </a:ext>
            </a:extLst>
          </p:cNvPr>
          <p:cNvSpPr txBox="1"/>
          <p:nvPr/>
        </p:nvSpPr>
        <p:spPr>
          <a:xfrm>
            <a:off x="4827164" y="2482645"/>
            <a:ext cx="6966250" cy="1551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Saving hardware cost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Saving power consumption per GFLOPS </a:t>
            </a:r>
            <a:r>
              <a:rPr lang="en-US" altLang="ko-KR" sz="1600" dirty="0">
                <a:solidFill>
                  <a:schemeClr val="bg1"/>
                </a:solidFill>
                <a:latin typeface="KoPub돋움체_Pro Medium"/>
                <a:ea typeface="KoPub돋움체_Pro Medium"/>
              </a:rPr>
              <a:t> </a:t>
            </a:r>
            <a:r>
              <a:rPr lang="en-US" altLang="ko-KR" sz="1000" dirty="0">
                <a:latin typeface="KoPub돋움체_Pro Medium"/>
                <a:ea typeface="KoPub돋움체_Pro Medium"/>
              </a:rPr>
              <a:t>(Giga </a:t>
            </a:r>
            <a:r>
              <a:rPr lang="en-US" altLang="ko-KR" sz="1000" dirty="0" err="1">
                <a:latin typeface="KoPub돋움체_Pro Medium"/>
                <a:ea typeface="KoPub돋움체_Pro Medium"/>
              </a:rPr>
              <a:t>FLOating-point</a:t>
            </a:r>
            <a:r>
              <a:rPr lang="en-US" altLang="ko-KR" sz="1000" dirty="0">
                <a:latin typeface="KoPub돋움체_Pro Medium"/>
                <a:ea typeface="KoPub돋움체_Pro Medium"/>
              </a:rPr>
              <a:t> operation Per Second)</a:t>
            </a: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GPU use 300W of power and can solve numerical problems about 40 more times faster than CPU (at 50W)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KoPub돋움체_Pro Medium"/>
              <a:ea typeface="KoPub돋움체_Pro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67D2A-E08E-41E3-B7A8-98B72FC2F5FB}"/>
              </a:ext>
            </a:extLst>
          </p:cNvPr>
          <p:cNvSpPr txBox="1"/>
          <p:nvPr/>
        </p:nvSpPr>
        <p:spPr>
          <a:xfrm>
            <a:off x="2081944" y="4119334"/>
            <a:ext cx="219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The performance increase of a GPU and a CPU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7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Overview of a GP-GPU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455399" cy="556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The structure of GP-GPU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Multiple multiprocessor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 A GPU consists of a two-level hierarchical architecture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Multiprocessor has multiple lightweight data-parallel cores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1600" dirty="0"/>
          </a:p>
          <a:p>
            <a:pPr marL="1371600" lvl="3" indent="0">
              <a:lnSpc>
                <a:spcPct val="100000"/>
              </a:lnSpc>
              <a:buNone/>
            </a:pPr>
            <a:endParaRPr lang="en-US" altLang="ko-KR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multiprocessor sharing the same program logic 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5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altLang="ko-KR" sz="18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Shared memory (Cache)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Shared by the cores within the same multiprocessor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Low access-latency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500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b="1" dirty="0">
                <a:solidFill>
                  <a:srgbClr val="000000"/>
                </a:solidFill>
              </a:rPr>
              <a:t>Global memory (Main memory)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Shared by the cores in different multiprocessor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</a:rPr>
              <a:t>Much longer access latency than the cache</a:t>
            </a:r>
            <a:endParaRPr lang="en-US" alt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B08DDF-3BD3-4A42-900E-D51C115ED7C8}"/>
              </a:ext>
            </a:extLst>
          </p:cNvPr>
          <p:cNvGrpSpPr/>
          <p:nvPr/>
        </p:nvGrpSpPr>
        <p:grpSpPr>
          <a:xfrm>
            <a:off x="2142253" y="2583071"/>
            <a:ext cx="5276203" cy="555016"/>
            <a:chOff x="6217297" y="2931302"/>
            <a:chExt cx="5276203" cy="55501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BBBA2A3-57D5-A849-B53D-A19FAC18F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9839" y="3169344"/>
              <a:ext cx="1371599" cy="311285"/>
            </a:xfrm>
            <a:prstGeom prst="rect">
              <a:avLst/>
            </a:prstGeom>
            <a:ln w="19050">
              <a:solidFill>
                <a:schemeClr val="accent6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9B63F5F-10E5-1E4F-B0FA-BE2E60E4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6325" y="3176720"/>
              <a:ext cx="1722137" cy="30959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cxnSp>
          <p:nvCxnSpPr>
            <p:cNvPr id="18" name="직선 연결선 6">
              <a:extLst>
                <a:ext uri="{FF2B5EF4-FFF2-40B4-BE49-F238E27FC236}">
                  <a16:creationId xmlns:a16="http://schemas.microsoft.com/office/drawing/2014/main" id="{4D67F2D6-B4CE-6245-B3C3-5524C143A355}"/>
                </a:ext>
              </a:extLst>
            </p:cNvPr>
            <p:cNvCxnSpPr>
              <a:cxnSpLocks/>
            </p:cNvCxnSpPr>
            <p:nvPr/>
          </p:nvCxnSpPr>
          <p:spPr>
            <a:xfrm>
              <a:off x="6217297" y="2946108"/>
              <a:ext cx="130110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A8C41B9-B286-B647-893C-02227D2EF6CE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032171" y="2953484"/>
              <a:ext cx="75223" cy="2232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6">
              <a:extLst>
                <a:ext uri="{FF2B5EF4-FFF2-40B4-BE49-F238E27FC236}">
                  <a16:creationId xmlns:a16="http://schemas.microsoft.com/office/drawing/2014/main" id="{95F34B64-47D6-3E4E-BF4B-9A8DAC814A8F}"/>
                </a:ext>
              </a:extLst>
            </p:cNvPr>
            <p:cNvCxnSpPr>
              <a:cxnSpLocks/>
            </p:cNvCxnSpPr>
            <p:nvPr/>
          </p:nvCxnSpPr>
          <p:spPr>
            <a:xfrm>
              <a:off x="8026400" y="2931302"/>
              <a:ext cx="34671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ADAD64D-960B-F94C-BCB6-F5FFED0D12EA}"/>
                </a:ext>
              </a:extLst>
            </p:cNvPr>
            <p:cNvCxnSpPr>
              <a:cxnSpLocks/>
            </p:cNvCxnSpPr>
            <p:nvPr/>
          </p:nvCxnSpPr>
          <p:spPr>
            <a:xfrm>
              <a:off x="9808028" y="2946108"/>
              <a:ext cx="75223" cy="223236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8EFE58-4570-B947-B2BD-427AF0438DF3}"/>
              </a:ext>
            </a:extLst>
          </p:cNvPr>
          <p:cNvGrpSpPr/>
          <p:nvPr/>
        </p:nvGrpSpPr>
        <p:grpSpPr>
          <a:xfrm>
            <a:off x="7141989" y="3910108"/>
            <a:ext cx="4705772" cy="2335364"/>
            <a:chOff x="1605914" y="2590799"/>
            <a:chExt cx="4117778" cy="2014925"/>
          </a:xfrm>
        </p:grpSpPr>
        <p:pic>
          <p:nvPicPr>
            <p:cNvPr id="4" name="그림 3" descr="테이블이(가) 표시된 사진&#10;&#10;자동 생성된 설명">
              <a:extLst>
                <a:ext uri="{FF2B5EF4-FFF2-40B4-BE49-F238E27FC236}">
                  <a16:creationId xmlns:a16="http://schemas.microsoft.com/office/drawing/2014/main" id="{D633D4F7-A375-184B-8D44-B11326C7E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34" r="707"/>
            <a:stretch/>
          </p:blipFill>
          <p:spPr>
            <a:xfrm>
              <a:off x="1605914" y="2590799"/>
              <a:ext cx="4117778" cy="1676401"/>
            </a:xfrm>
            <a:prstGeom prst="rect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DDEB0A-2299-E949-A372-84BF3C902297}"/>
                </a:ext>
              </a:extLst>
            </p:cNvPr>
            <p:cNvSpPr txBox="1"/>
            <p:nvPr/>
          </p:nvSpPr>
          <p:spPr>
            <a:xfrm>
              <a:off x="2672937" y="4338427"/>
              <a:ext cx="1970731" cy="267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KoPubDotum_Pro Medium" panose="00000600000000000000" pitchFamily="50" charset="-127"/>
                  <a:ea typeface="KoPubDotum_Pro Medium" panose="00000600000000000000" pitchFamily="50" charset="-127"/>
                </a:rPr>
                <a:t>The structure of CPU &amp; GPU</a:t>
              </a:r>
              <a:endParaRPr lang="ko-KR" altLang="en-US" sz="1000" dirty="0">
                <a:latin typeface="KoPubDotum_Pro Medium" panose="00000600000000000000" pitchFamily="50" charset="-127"/>
                <a:ea typeface="KoPubDotum_Pro Medium" panose="00000600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6E60479-E12A-3247-8DF8-E6E878382EF0}"/>
                </a:ext>
              </a:extLst>
            </p:cNvPr>
            <p:cNvSpPr/>
            <p:nvPr/>
          </p:nvSpPr>
          <p:spPr>
            <a:xfrm>
              <a:off x="4093089" y="3067823"/>
              <a:ext cx="1596511" cy="2830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FE6D752-F4A7-4A4B-BCED-FA0E828527DE}"/>
                </a:ext>
              </a:extLst>
            </p:cNvPr>
            <p:cNvSpPr/>
            <p:nvPr/>
          </p:nvSpPr>
          <p:spPr>
            <a:xfrm>
              <a:off x="4405146" y="3582706"/>
              <a:ext cx="1277197" cy="283029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81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Overview of a GP-GPU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455399" cy="5497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The structure of GP-GPU (cont’d)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Grid, Block and Thread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Thread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The thread is the execution unit of the process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Computing threads on a GPU are organized into thread blocks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Each thread up to three dimensional indices (Thread ID)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Block</a:t>
            </a:r>
          </a:p>
          <a:p>
            <a:pPr marL="1714500" lvl="3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Many thread blocks are organized into a thread grid</a:t>
            </a:r>
          </a:p>
          <a:p>
            <a:pPr marL="1714500" lvl="3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Each block has indices (Block ID)</a:t>
            </a:r>
            <a:endParaRPr lang="en-US" altLang="ko-KR" sz="1600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latin typeface="KoPub돋움체_Pro Medium"/>
                <a:ea typeface="KoPub돋움체_Pro Medium"/>
              </a:rPr>
              <a:t>Grid</a:t>
            </a:r>
          </a:p>
          <a:p>
            <a:pPr marL="1714500" lvl="3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Unit of launch for execution</a:t>
            </a:r>
          </a:p>
          <a:p>
            <a:pPr marL="1714500" lvl="3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Enough thread blocks are necessary to keep all the multiprocessor busy</a:t>
            </a:r>
          </a:p>
          <a:p>
            <a:pPr marL="1714500" lvl="3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2000" dirty="0"/>
              <a:t>Threads are linked to data for data-parallel by mapping the block &amp; thread ID to data indices</a:t>
            </a:r>
            <a:endParaRPr lang="en-US" altLang="ko-KR" sz="2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069FF2-5549-A940-A573-03232F8BF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171" y="1530776"/>
            <a:ext cx="3041214" cy="331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74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Overview of a GP-GPU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455399" cy="5497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The structure of GP-GPU (cont’d)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Thread Block &amp; GPU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/>
              <a:t>The threads within the same block are always executed on the same multiprocessor throughout their lifetime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/>
              <a:t>Multiple blocks of threads can be loaded to the same multiprocessor and executed in a multiplexed fashion to hide the memory access latencies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sz="18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sz="5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/>
              <a:t>Synchronization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sz="1800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600" dirty="0"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30</a:t>
            </a:r>
            <a:endParaRPr kumimoji="1" lang="x-none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136F7-54DF-46E6-8DCC-58984DF13122}"/>
              </a:ext>
            </a:extLst>
          </p:cNvPr>
          <p:cNvGrpSpPr/>
          <p:nvPr/>
        </p:nvGrpSpPr>
        <p:grpSpPr>
          <a:xfrm>
            <a:off x="1604355" y="3276354"/>
            <a:ext cx="7741028" cy="1768378"/>
            <a:chOff x="1559967" y="3276354"/>
            <a:chExt cx="7741028" cy="17683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268C41C-BA03-4A1C-BCFE-5602C36C5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0270" y="3276354"/>
              <a:ext cx="1600423" cy="1514686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C3740BE-3167-48EB-998E-6C91CE43012A}"/>
                </a:ext>
              </a:extLst>
            </p:cNvPr>
            <p:cNvGrpSpPr/>
            <p:nvPr/>
          </p:nvGrpSpPr>
          <p:grpSpPr>
            <a:xfrm>
              <a:off x="1559967" y="3375250"/>
              <a:ext cx="2198346" cy="1663927"/>
              <a:chOff x="1559967" y="3428518"/>
              <a:chExt cx="2198346" cy="166392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4AFF814-E703-4F85-BA76-E959B74E66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2695"/>
              <a:stretch/>
            </p:blipFill>
            <p:spPr>
              <a:xfrm>
                <a:off x="1663045" y="3428518"/>
                <a:ext cx="1992192" cy="131689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DB6DCB-E611-4C56-A2CF-4F5AB233378F}"/>
                  </a:ext>
                </a:extLst>
              </p:cNvPr>
              <p:cNvSpPr txBox="1"/>
              <p:nvPr/>
            </p:nvSpPr>
            <p:spPr>
              <a:xfrm>
                <a:off x="1559967" y="4815446"/>
                <a:ext cx="21983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The first thread block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EDA3613-7E56-4E2C-AF2B-6D6F9EBB4670}"/>
                </a:ext>
              </a:extLst>
            </p:cNvPr>
            <p:cNvCxnSpPr>
              <a:cxnSpLocks/>
            </p:cNvCxnSpPr>
            <p:nvPr/>
          </p:nvCxnSpPr>
          <p:spPr>
            <a:xfrm>
              <a:off x="3603928" y="3479970"/>
              <a:ext cx="109235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C53B01A-6C17-4CFD-BAA8-BA6124A1F9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3928" y="3744483"/>
              <a:ext cx="1092359" cy="903394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51553C6-23D3-454E-AC05-20B76F1B4D58}"/>
                </a:ext>
              </a:extLst>
            </p:cNvPr>
            <p:cNvGrpSpPr/>
            <p:nvPr/>
          </p:nvGrpSpPr>
          <p:grpSpPr>
            <a:xfrm>
              <a:off x="7102649" y="3375250"/>
              <a:ext cx="2198346" cy="1663927"/>
              <a:chOff x="6624414" y="3428518"/>
              <a:chExt cx="2198346" cy="1663927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F11EFC-7E47-4747-A98B-2683635577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2695"/>
              <a:stretch/>
            </p:blipFill>
            <p:spPr>
              <a:xfrm>
                <a:off x="6727491" y="3428518"/>
                <a:ext cx="1992192" cy="1316894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AAF918-8A93-4DE7-82E4-7E307965CBAF}"/>
                  </a:ext>
                </a:extLst>
              </p:cNvPr>
              <p:cNvSpPr txBox="1"/>
              <p:nvPr/>
            </p:nvSpPr>
            <p:spPr>
              <a:xfrm>
                <a:off x="6624414" y="4815446"/>
                <a:ext cx="21983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The second thread block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969345F-3204-4A58-B846-EED934ACFBAB}"/>
                </a:ext>
              </a:extLst>
            </p:cNvPr>
            <p:cNvCxnSpPr>
              <a:cxnSpLocks/>
            </p:cNvCxnSpPr>
            <p:nvPr/>
          </p:nvCxnSpPr>
          <p:spPr>
            <a:xfrm>
              <a:off x="6154788" y="3479970"/>
              <a:ext cx="109235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EE77705-39A6-4210-9C11-530D4E6FD8D4}"/>
                </a:ext>
              </a:extLst>
            </p:cNvPr>
            <p:cNvCxnSpPr>
              <a:cxnSpLocks/>
            </p:cNvCxnSpPr>
            <p:nvPr/>
          </p:nvCxnSpPr>
          <p:spPr>
            <a:xfrm>
              <a:off x="6172030" y="3744483"/>
              <a:ext cx="1075117" cy="903394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5494C8-269F-4F57-BBD7-55290B261B4A}"/>
                </a:ext>
              </a:extLst>
            </p:cNvPr>
            <p:cNvSpPr txBox="1"/>
            <p:nvPr/>
          </p:nvSpPr>
          <p:spPr>
            <a:xfrm>
              <a:off x="4331308" y="4767733"/>
              <a:ext cx="21983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Multiple multiprocessors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FB74334-1FA5-4973-B983-AD9A57F45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33" y="5470247"/>
            <a:ext cx="1448002" cy="101931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DD213E-28A4-4B01-8DA3-92296874859B}"/>
              </a:ext>
            </a:extLst>
          </p:cNvPr>
          <p:cNvSpPr txBox="1"/>
          <p:nvPr/>
        </p:nvSpPr>
        <p:spPr>
          <a:xfrm>
            <a:off x="3155435" y="5351753"/>
            <a:ext cx="8637979" cy="12563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Some processor execute task 1 </a:t>
            </a:r>
            <a:r>
              <a:rPr lang="ko-KR" altLang="en-US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 </a:t>
            </a: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remaining processors are left in idle</a:t>
            </a:r>
            <a:r>
              <a:rPr lang="en-US" altLang="ko-KR" sz="1600" dirty="0">
                <a:latin typeface="KoPub돋움체_Pro Medium"/>
                <a:ea typeface="KoPub돋움체_Pro Medium"/>
              </a:rPr>
              <a:t> (synchronization)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/>
                <a:ea typeface="KoPub돋움체_Pro Medium"/>
              </a:rPr>
              <a:t>Carefully designing the code to minimize the number of steps that have to be included into a conditional execution block</a:t>
            </a:r>
          </a:p>
        </p:txBody>
      </p:sp>
    </p:spTree>
    <p:extLst>
      <p:ext uri="{BB962C8B-B14F-4D97-AF65-F5344CB8AC3E}">
        <p14:creationId xmlns:p14="http://schemas.microsoft.com/office/powerpoint/2010/main" val="877148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507EFED-8C11-4EC9-BB7A-F0D6136EE492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38915</TotalTime>
  <Words>3912</Words>
  <Application>Microsoft Macintosh PowerPoint</Application>
  <PresentationFormat>와이드스크린</PresentationFormat>
  <Paragraphs>1204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Cambria Math</vt:lpstr>
      <vt:lpstr>Calibri</vt:lpstr>
      <vt:lpstr>KoPub돋움체_Pro Medium</vt:lpstr>
      <vt:lpstr>KoPubDotum_Pro Medium</vt:lpstr>
      <vt:lpstr>Arial</vt:lpstr>
      <vt:lpstr>Wingdings</vt:lpstr>
      <vt:lpstr>Office 테마</vt:lpstr>
      <vt:lpstr>Uniformly Fine-Grained Data-Parallel Computing for Machine Learning Algorithms</vt:lpstr>
      <vt:lpstr>Contents</vt:lpstr>
      <vt:lpstr>Introduction</vt:lpstr>
      <vt:lpstr>Introduction</vt:lpstr>
      <vt:lpstr>Introduction</vt:lpstr>
      <vt:lpstr>Introduction</vt:lpstr>
      <vt:lpstr>Overview of a GP-GPU</vt:lpstr>
      <vt:lpstr>Overview of a GP-GPU</vt:lpstr>
      <vt:lpstr>Overview of a GP-GPU</vt:lpstr>
      <vt:lpstr>Uniformly Fine-Grained Data-Parallel Computing on a GPU</vt:lpstr>
      <vt:lpstr>Uniformly Fine-Grained Data-Parallel Computing on a GPU</vt:lpstr>
      <vt:lpstr>Uniformly Fine-Grained Data-Parallel Computing on a GPU</vt:lpstr>
      <vt:lpstr>Uniformly Fine-Grained Data-Parallel Computing on a GPU</vt:lpstr>
      <vt:lpstr>Uniformly Fine-Grained Data-Parallel Computing on a GPU</vt:lpstr>
      <vt:lpstr>The k-Means Clustering Algorithm</vt:lpstr>
      <vt:lpstr>The k-Means Clustering Algorithm</vt:lpstr>
      <vt:lpstr>The k-Means Clustering Algorithm</vt:lpstr>
      <vt:lpstr>The k-Means Clustering Algorithm</vt:lpstr>
      <vt:lpstr>The k-Means Clustering Algorithm</vt:lpstr>
      <vt:lpstr>The k-Means Clustering Algorithm</vt:lpstr>
      <vt:lpstr>The k-Means Clustering Algorithm</vt:lpstr>
      <vt:lpstr>The k-Means Regression Clustering Algorithm</vt:lpstr>
      <vt:lpstr>The k-Means Regression Clustering Algorithm</vt:lpstr>
      <vt:lpstr>The k-Means Regression Clustering Algorithm</vt:lpstr>
      <vt:lpstr>The k-Means Regression Clustering Algorithm</vt:lpstr>
      <vt:lpstr>The k-Means Regression Clustering Algorithm</vt:lpstr>
      <vt:lpstr>Implementations and Performance Comparisons</vt:lpstr>
      <vt:lpstr>Implementations and Performance Comparisons</vt:lpstr>
      <vt:lpstr>Conclusions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김 동연</cp:lastModifiedBy>
  <cp:revision>1775</cp:revision>
  <cp:lastPrinted>2021-05-14T05:14:04Z</cp:lastPrinted>
  <dcterms:created xsi:type="dcterms:W3CDTF">2020-09-17T05:44:36Z</dcterms:created>
  <dcterms:modified xsi:type="dcterms:W3CDTF">2021-09-29T01:49:00Z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